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4"/>
  </p:notesMasterIdLst>
  <p:sldIdLst>
    <p:sldId id="283" r:id="rId6"/>
    <p:sldId id="284" r:id="rId7"/>
    <p:sldId id="298" r:id="rId8"/>
    <p:sldId id="285" r:id="rId9"/>
    <p:sldId id="287" r:id="rId10"/>
    <p:sldId id="289" r:id="rId11"/>
    <p:sldId id="299" r:id="rId12"/>
    <p:sldId id="296" r:id="rId13"/>
    <p:sldId id="290" r:id="rId14"/>
    <p:sldId id="294" r:id="rId15"/>
    <p:sldId id="295" r:id="rId16"/>
    <p:sldId id="297" r:id="rId17"/>
    <p:sldId id="300" r:id="rId18"/>
    <p:sldId id="302" r:id="rId19"/>
    <p:sldId id="303" r:id="rId20"/>
    <p:sldId id="304" r:id="rId21"/>
    <p:sldId id="305" r:id="rId22"/>
    <p:sldId id="301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84D08"/>
    <a:srgbClr val="EECC6C"/>
    <a:srgbClr val="6666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>
      <p:cViewPr varScale="1">
        <p:scale>
          <a:sx n="84" d="100"/>
          <a:sy n="84" d="100"/>
        </p:scale>
        <p:origin x="14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6885C-D2F8-45AF-99FF-17E1F262F6B4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33AF1-5464-4F69-8A65-644F1966D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49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9A842-A866-4E49-9EAB-514DA4D3EC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55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7" name="Object 15"/>
          <p:cNvGraphicFramePr>
            <a:graphicFrameLocks noChangeAspect="1"/>
          </p:cNvGraphicFramePr>
          <p:nvPr/>
        </p:nvGraphicFramePr>
        <p:xfrm>
          <a:off x="44450" y="2393950"/>
          <a:ext cx="9077325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1" name="Image" r:id="rId3" imgW="10209524" imgH="1815873" progId="Photoshop.Image.6">
                  <p:embed/>
                </p:oleObj>
              </mc:Choice>
              <mc:Fallback>
                <p:oleObj name="Image" r:id="rId3" imgW="10209524" imgH="1815873" progId="Photoshop.Image.6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" y="2393950"/>
                        <a:ext cx="9077325" cy="181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34925" y="4292600"/>
            <a:ext cx="9074150" cy="2520950"/>
            <a:chOff x="0" y="2640"/>
            <a:chExt cx="5760" cy="1680"/>
          </a:xfrm>
        </p:grpSpPr>
        <p:sp>
          <p:nvSpPr>
            <p:cNvPr id="3089" name="Rectangle 17"/>
            <p:cNvSpPr>
              <a:spLocks noChangeArrowheads="1"/>
            </p:cNvSpPr>
            <p:nvPr userDrawn="1"/>
          </p:nvSpPr>
          <p:spPr bwMode="gray">
            <a:xfrm>
              <a:off x="0" y="2640"/>
              <a:ext cx="5760" cy="168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0" name="Rectangle 18"/>
            <p:cNvSpPr>
              <a:spLocks noChangeArrowheads="1"/>
            </p:cNvSpPr>
            <p:nvPr userDrawn="1"/>
          </p:nvSpPr>
          <p:spPr bwMode="gray">
            <a:xfrm>
              <a:off x="0" y="2640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34925" y="44450"/>
            <a:ext cx="9074150" cy="228282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92" name="Group 20"/>
          <p:cNvGrpSpPr>
            <a:grpSpLocks/>
          </p:cNvGrpSpPr>
          <p:nvPr/>
        </p:nvGrpSpPr>
        <p:grpSpPr bwMode="auto">
          <a:xfrm>
            <a:off x="-4763" y="0"/>
            <a:ext cx="9148763" cy="6856413"/>
            <a:chOff x="-3" y="0"/>
            <a:chExt cx="5763" cy="4319"/>
          </a:xfrm>
        </p:grpSpPr>
        <p:sp>
          <p:nvSpPr>
            <p:cNvPr id="3093" name="AutoShape 21"/>
            <p:cNvSpPr>
              <a:spLocks noChangeArrowheads="1"/>
            </p:cNvSpPr>
            <p:nvPr userDrawn="1"/>
          </p:nvSpPr>
          <p:spPr bwMode="gray">
            <a:xfrm>
              <a:off x="24" y="24"/>
              <a:ext cx="5712" cy="4272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4" name="Freeform 22"/>
            <p:cNvSpPr>
              <a:spLocks/>
            </p:cNvSpPr>
            <p:nvPr userDrawn="1"/>
          </p:nvSpPr>
          <p:spPr bwMode="gray">
            <a:xfrm>
              <a:off x="0" y="0"/>
              <a:ext cx="288" cy="288"/>
            </a:xfrm>
            <a:custGeom>
              <a:avLst/>
              <a:gdLst>
                <a:gd name="T0" fmla="*/ 0 w 336"/>
                <a:gd name="T1" fmla="*/ 48 h 384"/>
                <a:gd name="T2" fmla="*/ 0 w 336"/>
                <a:gd name="T3" fmla="*/ 384 h 384"/>
                <a:gd name="T4" fmla="*/ 96 w 336"/>
                <a:gd name="T5" fmla="*/ 192 h 384"/>
                <a:gd name="T6" fmla="*/ 192 w 336"/>
                <a:gd name="T7" fmla="*/ 48 h 384"/>
                <a:gd name="T8" fmla="*/ 336 w 336"/>
                <a:gd name="T9" fmla="*/ 0 h 384"/>
                <a:gd name="T10" fmla="*/ 0 w 336"/>
                <a:gd name="T11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Freeform 23"/>
            <p:cNvSpPr>
              <a:spLocks/>
            </p:cNvSpPr>
            <p:nvPr userDrawn="1"/>
          </p:nvSpPr>
          <p:spPr bwMode="gray">
            <a:xfrm rot="-5408600">
              <a:off x="-50" y="4030"/>
              <a:ext cx="336" cy="242"/>
            </a:xfrm>
            <a:custGeom>
              <a:avLst/>
              <a:gdLst>
                <a:gd name="T0" fmla="*/ 0 w 336"/>
                <a:gd name="T1" fmla="*/ 48 h 384"/>
                <a:gd name="T2" fmla="*/ 0 w 336"/>
                <a:gd name="T3" fmla="*/ 384 h 384"/>
                <a:gd name="T4" fmla="*/ 96 w 336"/>
                <a:gd name="T5" fmla="*/ 192 h 384"/>
                <a:gd name="T6" fmla="*/ 192 w 336"/>
                <a:gd name="T7" fmla="*/ 48 h 384"/>
                <a:gd name="T8" fmla="*/ 336 w 336"/>
                <a:gd name="T9" fmla="*/ 0 h 384"/>
                <a:gd name="T10" fmla="*/ 0 w 336"/>
                <a:gd name="T11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Freeform 24"/>
            <p:cNvSpPr>
              <a:spLocks/>
            </p:cNvSpPr>
            <p:nvPr userDrawn="1"/>
          </p:nvSpPr>
          <p:spPr bwMode="gray">
            <a:xfrm rot="10769190">
              <a:off x="5519" y="4031"/>
              <a:ext cx="232" cy="287"/>
            </a:xfrm>
            <a:custGeom>
              <a:avLst/>
              <a:gdLst>
                <a:gd name="T0" fmla="*/ 0 w 336"/>
                <a:gd name="T1" fmla="*/ 48 h 384"/>
                <a:gd name="T2" fmla="*/ 0 w 336"/>
                <a:gd name="T3" fmla="*/ 384 h 384"/>
                <a:gd name="T4" fmla="*/ 96 w 336"/>
                <a:gd name="T5" fmla="*/ 192 h 384"/>
                <a:gd name="T6" fmla="*/ 192 w 336"/>
                <a:gd name="T7" fmla="*/ 48 h 384"/>
                <a:gd name="T8" fmla="*/ 336 w 336"/>
                <a:gd name="T9" fmla="*/ 0 h 384"/>
                <a:gd name="T10" fmla="*/ 0 w 336"/>
                <a:gd name="T11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gray">
            <a:xfrm rot="5400000">
              <a:off x="5472" y="0"/>
              <a:ext cx="288" cy="288"/>
            </a:xfrm>
            <a:custGeom>
              <a:avLst/>
              <a:gdLst>
                <a:gd name="T0" fmla="*/ 0 w 336"/>
                <a:gd name="T1" fmla="*/ 48 h 384"/>
                <a:gd name="T2" fmla="*/ 0 w 336"/>
                <a:gd name="T3" fmla="*/ 384 h 384"/>
                <a:gd name="T4" fmla="*/ 96 w 336"/>
                <a:gd name="T5" fmla="*/ 192 h 384"/>
                <a:gd name="T6" fmla="*/ 192 w 336"/>
                <a:gd name="T7" fmla="*/ 48 h 384"/>
                <a:gd name="T8" fmla="*/ 336 w 336"/>
                <a:gd name="T9" fmla="*/ 0 h 384"/>
                <a:gd name="T10" fmla="*/ 0 w 336"/>
                <a:gd name="T11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ltGray">
          <a:xfrm>
            <a:off x="762000" y="990600"/>
            <a:ext cx="7772400" cy="1066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53000"/>
            <a:ext cx="6400800" cy="5334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298068B-A45B-4375-914F-96DA235588D8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2482850" y="2895600"/>
            <a:ext cx="2698750" cy="1041400"/>
            <a:chOff x="1610" y="1965"/>
            <a:chExt cx="1700" cy="656"/>
          </a:xfrm>
        </p:grpSpPr>
        <p:pic>
          <p:nvPicPr>
            <p:cNvPr id="3099" name="Picture 27" descr="Untitled-1 copy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426" y="1965"/>
              <a:ext cx="590" cy="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0" name="Picture 28" descr="Untitled-1 copy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61" y="2372"/>
              <a:ext cx="249" cy="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1" name="Picture 29" descr="Untitled-1 copy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10" y="2237"/>
              <a:ext cx="363" cy="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872" y="6283337"/>
            <a:ext cx="1066800" cy="4381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84CAD-0935-4CB3-B902-5E70EA8B3D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84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2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2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A37C4-162C-4F12-8434-2CED5FAB8D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93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6294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94982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62FDC422-044F-44D7-8C4F-BB169E2E06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62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CD276-01E7-4E17-9F5A-9A8F71D4373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23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D624F-751D-4E41-9B5D-9B9F14BBAA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06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55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AA193-6AA3-4F57-81B3-9D58C5FF0E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1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A34A3-63D5-4BFA-B1F6-2BBEDF1DFF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18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5C9BF-6034-429D-B8DD-633A70E1C4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126E6-63AC-46FE-8BC8-C6905B0901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21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7C76C-A17B-4E5D-A45B-5C2F2692DE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5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0" y="285750"/>
            <a:ext cx="9156700" cy="911225"/>
            <a:chOff x="-1" y="196"/>
            <a:chExt cx="5768" cy="635"/>
          </a:xfrm>
        </p:grpSpPr>
        <p:sp>
          <p:nvSpPr>
            <p:cNvPr id="1036" name="Rectangle 12"/>
            <p:cNvSpPr>
              <a:spLocks noChangeArrowheads="1"/>
            </p:cNvSpPr>
            <p:nvPr userDrawn="1"/>
          </p:nvSpPr>
          <p:spPr bwMode="gray">
            <a:xfrm>
              <a:off x="1" y="196"/>
              <a:ext cx="5766" cy="63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 userDrawn="1"/>
          </p:nvSpPr>
          <p:spPr bwMode="gray">
            <a:xfrm flipH="1" flipV="1">
              <a:off x="2265" y="196"/>
              <a:ext cx="3497" cy="226"/>
            </a:xfrm>
            <a:custGeom>
              <a:avLst/>
              <a:gdLst>
                <a:gd name="T0" fmla="*/ 45 w 1497"/>
                <a:gd name="T1" fmla="*/ 590 h 590"/>
                <a:gd name="T2" fmla="*/ 1497 w 1497"/>
                <a:gd name="T3" fmla="*/ 590 h 590"/>
                <a:gd name="T4" fmla="*/ 0 w 1497"/>
                <a:gd name="T5" fmla="*/ 0 h 590"/>
                <a:gd name="T6" fmla="*/ 0 w 1497"/>
                <a:gd name="T7" fmla="*/ 59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 userDrawn="1"/>
          </p:nvSpPr>
          <p:spPr bwMode="gray">
            <a:xfrm>
              <a:off x="-1" y="513"/>
              <a:ext cx="3702" cy="311"/>
            </a:xfrm>
            <a:custGeom>
              <a:avLst/>
              <a:gdLst>
                <a:gd name="T0" fmla="*/ 45 w 1497"/>
                <a:gd name="T1" fmla="*/ 590 h 590"/>
                <a:gd name="T2" fmla="*/ 1497 w 1497"/>
                <a:gd name="T3" fmla="*/ 590 h 590"/>
                <a:gd name="T4" fmla="*/ 0 w 1497"/>
                <a:gd name="T5" fmla="*/ 0 h 590"/>
                <a:gd name="T6" fmla="*/ 0 w 1497"/>
                <a:gd name="T7" fmla="*/ 59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1588" y="0"/>
            <a:ext cx="9144000" cy="241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12700" y="1235075"/>
            <a:ext cx="9132888" cy="158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1" name="Picture 17" descr="Untitled-1 cop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52413" y="382588"/>
            <a:ext cx="720725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Untitled-1 copy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73138" y="765175"/>
            <a:ext cx="358775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76400" y="274638"/>
            <a:ext cx="662940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DA1A12D-F164-4D53-B20B-39CA45B7045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872" y="6283337"/>
            <a:ext cx="1066800" cy="4381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12" Type="http://schemas.openxmlformats.org/officeDocument/2006/relationships/image" Target="../media/image46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11" Type="http://schemas.microsoft.com/office/2007/relationships/hdphoto" Target="../media/hdphoto10.wdp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image" Target="../media/image39.jpg"/><Relationship Id="rId9" Type="http://schemas.openxmlformats.org/officeDocument/2006/relationships/image" Target="../media/image44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jpeg"/><Relationship Id="rId7" Type="http://schemas.openxmlformats.org/officeDocument/2006/relationships/image" Target="../media/image52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gif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7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jpe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11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6.jpeg"/><Relationship Id="rId4" Type="http://schemas.openxmlformats.org/officeDocument/2006/relationships/image" Target="../media/image12.jpeg"/><Relationship Id="rId9" Type="http://schemas.openxmlformats.org/officeDocument/2006/relationships/image" Target="../media/image15.jpeg"/><Relationship Id="rId1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microsoft.com/office/2007/relationships/hdphoto" Target="../media/hdphoto5.wdp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32.jpe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NEWLINK CABLING SYSTEMS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533400" y="529583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US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Newlink…A Complete </a:t>
            </a:r>
            <a:r>
              <a:rPr lang="en-GB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Solution</a:t>
            </a:r>
            <a:r>
              <a:rPr lang="es-US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!</a:t>
            </a:r>
            <a:endParaRPr lang="en-GB" sz="2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90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084260"/>
            <a:ext cx="1828800" cy="1854934"/>
          </a:xfrm>
          <a:prstGeom prst="rect">
            <a:avLst/>
          </a:prstGeom>
          <a:noFill/>
          <a:ln w="12700"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914400" y="1828800"/>
            <a:ext cx="403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GB" sz="16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tx2"/>
                </a:solidFill>
                <a:latin typeface="Candara" panose="020E0502030303020204" pitchFamily="34" charset="0"/>
              </a:rPr>
              <a:t>We have the strictest </a:t>
            </a:r>
            <a:r>
              <a:rPr lang="en-GB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Performance Certification </a:t>
            </a:r>
            <a:r>
              <a:rPr lang="en-GB" sz="1600" dirty="0">
                <a:solidFill>
                  <a:schemeClr val="tx2"/>
                </a:solidFill>
                <a:latin typeface="Candara" panose="020E0502030303020204" pitchFamily="34" charset="0"/>
              </a:rPr>
              <a:t>supporting the </a:t>
            </a:r>
            <a:r>
              <a:rPr lang="en-GB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categories 5E, </a:t>
            </a:r>
            <a:r>
              <a:rPr lang="en-GB" sz="1600" dirty="0">
                <a:solidFill>
                  <a:schemeClr val="tx2"/>
                </a:solidFill>
                <a:latin typeface="Candara" panose="020E0502030303020204" pitchFamily="34" charset="0"/>
              </a:rPr>
              <a:t>6 and 6A UL Verified 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6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tx2"/>
                </a:solidFill>
                <a:latin typeface="Candara" panose="020E0502030303020204" pitchFamily="34" charset="0"/>
              </a:rPr>
              <a:t>We do </a:t>
            </a:r>
            <a:r>
              <a:rPr lang="en-GB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not limit our UL Certifications to jacket types CM, </a:t>
            </a:r>
            <a:r>
              <a:rPr lang="en-GB" sz="1600" dirty="0">
                <a:solidFill>
                  <a:schemeClr val="tx2"/>
                </a:solidFill>
                <a:latin typeface="Candara" panose="020E0502030303020204" pitchFamily="34" charset="0"/>
              </a:rPr>
              <a:t>CMR, </a:t>
            </a:r>
            <a:r>
              <a:rPr lang="en-GB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CMX.</a:t>
            </a:r>
            <a:endParaRPr lang="en-GB" sz="16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6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All our cable reels Category </a:t>
            </a:r>
            <a:r>
              <a:rPr lang="en-GB" sz="1600" dirty="0">
                <a:solidFill>
                  <a:schemeClr val="tx2"/>
                </a:solidFill>
                <a:latin typeface="Candara" panose="020E0502030303020204" pitchFamily="34" charset="0"/>
              </a:rPr>
              <a:t>5e, 6 and 6A </a:t>
            </a:r>
            <a:r>
              <a:rPr lang="en-GB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have </a:t>
            </a:r>
            <a:r>
              <a:rPr lang="en-GB" sz="1600" dirty="0">
                <a:solidFill>
                  <a:schemeClr val="tx2"/>
                </a:solidFill>
                <a:latin typeface="Candara" panose="020E0502030303020204" pitchFamily="34" charset="0"/>
              </a:rPr>
              <a:t>the UL holographic ID . Providing security against </a:t>
            </a:r>
            <a:r>
              <a:rPr lang="en-GB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non certifiable </a:t>
            </a:r>
            <a:r>
              <a:rPr lang="en-GB" sz="1600" dirty="0">
                <a:solidFill>
                  <a:schemeClr val="tx2"/>
                </a:solidFill>
                <a:latin typeface="Candara" panose="020E0502030303020204" pitchFamily="34" charset="0"/>
              </a:rPr>
              <a:t>or replica products.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6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tx2"/>
                </a:solidFill>
                <a:latin typeface="Candara" panose="020E0502030303020204" pitchFamily="34" charset="0"/>
              </a:rPr>
              <a:t>NEWLINK protects </a:t>
            </a:r>
            <a:r>
              <a:rPr lang="en-GB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its customers’ investment.</a:t>
            </a:r>
            <a:endParaRPr lang="en-US" sz="16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Picture 3" descr="https://newlinkusa.files.wordpress.com/2015/03/hologram1.jpg?w=102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2" y="1992010"/>
            <a:ext cx="2936875" cy="184277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600200" y="440511"/>
            <a:ext cx="7100834" cy="6397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2400" dirty="0">
                <a:latin typeface="Candara" panose="020E0502030303020204" pitchFamily="34" charset="0"/>
              </a:rPr>
              <a:t>UL </a:t>
            </a:r>
            <a:r>
              <a:rPr lang="es-419" sz="2400" dirty="0" err="1" smtClean="0">
                <a:latin typeface="Candara" panose="020E0502030303020204" pitchFamily="34" charset="0"/>
              </a:rPr>
              <a:t>Verified</a:t>
            </a:r>
            <a:r>
              <a:rPr lang="es-419" sz="2400" dirty="0" smtClean="0">
                <a:latin typeface="Candara" panose="020E0502030303020204" pitchFamily="34" charset="0"/>
              </a:rPr>
              <a:t> / UL </a:t>
            </a:r>
            <a:r>
              <a:rPr lang="es-419" sz="2400" dirty="0" err="1" smtClean="0">
                <a:latin typeface="Candara" panose="020E0502030303020204" pitchFamily="34" charset="0"/>
              </a:rPr>
              <a:t>Hologram</a:t>
            </a:r>
            <a:endParaRPr lang="es-419" sz="2400" dirty="0">
              <a:latin typeface="Candara" panose="020E0502030303020204" pitchFamily="34" charset="0"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s-419" sz="11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514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19800" y="4162961"/>
            <a:ext cx="28231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  <a:latin typeface="Candara" panose="020E0502030303020204" pitchFamily="34" charset="0"/>
              </a:rPr>
              <a:t>We certify the performance of our structured cabling solutions according to ISO / IEC 11801 and ANSI / TIA standards for Category </a:t>
            </a:r>
            <a:r>
              <a:rPr lang="en-GB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5e, </a:t>
            </a:r>
            <a:r>
              <a:rPr lang="en-GB" sz="1600" dirty="0">
                <a:solidFill>
                  <a:schemeClr val="tx2"/>
                </a:solidFill>
                <a:latin typeface="Candara" panose="020E0502030303020204" pitchFamily="34" charset="0"/>
              </a:rPr>
              <a:t>6 and 6A.</a:t>
            </a:r>
            <a:endParaRPr lang="en-US" sz="16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600200" y="440511"/>
            <a:ext cx="7100834" cy="6397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2400" dirty="0" smtClean="0">
                <a:latin typeface="Candara" panose="020E0502030303020204" pitchFamily="34" charset="0"/>
              </a:rPr>
              <a:t>Extended </a:t>
            </a:r>
            <a:r>
              <a:rPr lang="es-419" sz="2400" dirty="0" err="1" smtClean="0">
                <a:latin typeface="Candara" panose="020E0502030303020204" pitchFamily="34" charset="0"/>
              </a:rPr>
              <a:t>Warranty</a:t>
            </a:r>
            <a:endParaRPr lang="es-419" sz="2400" dirty="0">
              <a:latin typeface="Candara" panose="020E0502030303020204" pitchFamily="34" charset="0"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s-419" sz="1100" dirty="0"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2" name="Object 1" descr="newmax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54445476"/>
              </p:ext>
            </p:extLst>
          </p:nvPr>
        </p:nvGraphicFramePr>
        <p:xfrm>
          <a:off x="119063" y="1889290"/>
          <a:ext cx="5595937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5" name="Bitmap Image" r:id="rId3" imgW="9380952" imgH="7287642" progId="Paint.Picture">
                  <p:embed/>
                </p:oleObj>
              </mc:Choice>
              <mc:Fallback>
                <p:oleObj name="Bitmap Image" r:id="rId3" imgW="9380952" imgH="7287642" progId="Paint.Picture">
                  <p:embed/>
                  <p:pic>
                    <p:nvPicPr>
                      <p:cNvPr id="0" name="Object 5" descr="newmax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3" y="1889290"/>
                        <a:ext cx="5595937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9812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0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640" y="5398987"/>
            <a:ext cx="1057360" cy="7805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998324"/>
            <a:ext cx="822960" cy="11926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057400"/>
            <a:ext cx="1645920" cy="685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138" y="3294249"/>
            <a:ext cx="1738629" cy="7443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48" y="5318670"/>
            <a:ext cx="2022673" cy="10821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21" y="2057400"/>
            <a:ext cx="892365" cy="8923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532142"/>
            <a:ext cx="794406" cy="9115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865" y="4593056"/>
            <a:ext cx="1635141" cy="512343"/>
          </a:xfrm>
          <a:prstGeom prst="rect">
            <a:avLst/>
          </a:prstGeom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600200" y="440511"/>
            <a:ext cx="7100834" cy="6397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2400" dirty="0" err="1" smtClean="0">
                <a:latin typeface="Candara" panose="020E0502030303020204" pitchFamily="34" charset="0"/>
              </a:rPr>
              <a:t>Some</a:t>
            </a:r>
            <a:r>
              <a:rPr lang="es-419" sz="2400" dirty="0" smtClean="0">
                <a:latin typeface="Candara" panose="020E0502030303020204" pitchFamily="34" charset="0"/>
              </a:rPr>
              <a:t> of </a:t>
            </a:r>
            <a:r>
              <a:rPr lang="es-419" sz="2400" dirty="0" err="1" smtClean="0">
                <a:latin typeface="Candara" panose="020E0502030303020204" pitchFamily="34" charset="0"/>
              </a:rPr>
              <a:t>our</a:t>
            </a:r>
            <a:r>
              <a:rPr lang="es-419" sz="2400" dirty="0" smtClean="0">
                <a:latin typeface="Candara" panose="020E0502030303020204" pitchFamily="34" charset="0"/>
              </a:rPr>
              <a:t> </a:t>
            </a:r>
            <a:r>
              <a:rPr lang="es-419" sz="2400" dirty="0" err="1" smtClean="0">
                <a:latin typeface="Candara" panose="020E0502030303020204" pitchFamily="34" charset="0"/>
              </a:rPr>
              <a:t>customers</a:t>
            </a:r>
            <a:r>
              <a:rPr lang="es-419" sz="2400" dirty="0" smtClean="0">
                <a:latin typeface="Candara" panose="020E0502030303020204" pitchFamily="34" charset="0"/>
              </a:rPr>
              <a:t>…</a:t>
            </a:r>
            <a:endParaRPr lang="es-419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8200" y="2819401"/>
            <a:ext cx="35009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  <a:latin typeface="Candara" panose="020E0502030303020204" pitchFamily="34" charset="0"/>
              </a:rPr>
              <a:t>More than 2,500 points </a:t>
            </a:r>
            <a:r>
              <a:rPr lang="en-GB" sz="1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of NEWLINK Cat-6 cabling </a:t>
            </a:r>
            <a:r>
              <a:rPr lang="en-GB" sz="1400" dirty="0">
                <a:solidFill>
                  <a:schemeClr val="tx2"/>
                </a:solidFill>
                <a:latin typeface="Candara" panose="020E0502030303020204" pitchFamily="34" charset="0"/>
              </a:rPr>
              <a:t>installed and </a:t>
            </a:r>
            <a:r>
              <a:rPr lang="en-GB" sz="1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certified. Ecuador’s Post Office</a:t>
            </a:r>
            <a:endParaRPr lang="es-419" sz="1400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pic>
        <p:nvPicPr>
          <p:cNvPr id="12292" name="Picture 4" descr="Correos del Ecuador CDE EP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628775"/>
            <a:ext cx="3577167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www.minerd.gob.do/Style%20Library/Images/logo_minerd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12192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09800" y="3810000"/>
            <a:ext cx="2209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  <a:latin typeface="Candara" panose="020E0502030303020204" pitchFamily="34" charset="0"/>
              </a:rPr>
              <a:t>400 schools in the Dominican Republic were interconnected with </a:t>
            </a:r>
            <a:r>
              <a:rPr lang="en-GB" sz="1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a Newlink </a:t>
            </a:r>
            <a:r>
              <a:rPr lang="en-GB" sz="1400" dirty="0">
                <a:solidFill>
                  <a:schemeClr val="tx2"/>
                </a:solidFill>
                <a:latin typeface="Candara" panose="020E0502030303020204" pitchFamily="34" charset="0"/>
              </a:rPr>
              <a:t>infrastructure </a:t>
            </a:r>
            <a:r>
              <a:rPr lang="en-GB" sz="1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solution</a:t>
            </a:r>
            <a:endParaRPr lang="en-US" sz="14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6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676400" y="460953"/>
            <a:ext cx="6553200" cy="51555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2400" dirty="0" err="1">
                <a:latin typeface="Candara" panose="020E0502030303020204" pitchFamily="34" charset="0"/>
              </a:rPr>
              <a:t>Some</a:t>
            </a:r>
            <a:r>
              <a:rPr lang="es-419" sz="2400" dirty="0">
                <a:latin typeface="Candara" panose="020E0502030303020204" pitchFamily="34" charset="0"/>
              </a:rPr>
              <a:t> of </a:t>
            </a:r>
            <a:r>
              <a:rPr lang="es-419" sz="2400" dirty="0" err="1">
                <a:latin typeface="Candara" panose="020E0502030303020204" pitchFamily="34" charset="0"/>
              </a:rPr>
              <a:t>our</a:t>
            </a:r>
            <a:r>
              <a:rPr lang="es-419" sz="2400" dirty="0">
                <a:latin typeface="Candara" panose="020E0502030303020204" pitchFamily="34" charset="0"/>
              </a:rPr>
              <a:t> </a:t>
            </a:r>
            <a:r>
              <a:rPr lang="es-419" sz="2400" dirty="0" err="1">
                <a:latin typeface="Candara" panose="020E0502030303020204" pitchFamily="34" charset="0"/>
              </a:rPr>
              <a:t>customers</a:t>
            </a:r>
            <a:r>
              <a:rPr lang="es-419" sz="2400" dirty="0">
                <a:latin typeface="Candara" panose="020E0502030303020204" pitchFamily="34" charset="0"/>
              </a:rPr>
              <a:t>…</a:t>
            </a:r>
            <a:endParaRPr lang="es-419" sz="1100" dirty="0">
              <a:latin typeface="Calibri"/>
              <a:ea typeface="Calibri"/>
              <a:cs typeface="Times New Roman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38200" y="1993880"/>
            <a:ext cx="5334000" cy="754906"/>
            <a:chOff x="838200" y="1736342"/>
            <a:chExt cx="6096000" cy="928011"/>
          </a:xfrm>
        </p:grpSpPr>
        <p:pic>
          <p:nvPicPr>
            <p:cNvPr id="16386" name="Picture 2" descr="EAAI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736342"/>
              <a:ext cx="542925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596894" y="2286001"/>
              <a:ext cx="4337306" cy="378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AUGUSTO C. SANDINO NICARAGUA</a:t>
              </a:r>
            </a:p>
          </p:txBody>
        </p:sp>
      </p:grpSp>
      <p:pic>
        <p:nvPicPr>
          <p:cNvPr id="16390" name="Picture 6" descr="http://www.genuinegildan.com/media/cache/38/0f/380f65a4693079dc50b7c7f9d6daddf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432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5312" y="3570982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  <a:latin typeface="Candara" panose="020E0502030303020204" pitchFamily="34" charset="0"/>
              </a:rPr>
              <a:t>NEWLINK cabling solution in Cat- 5E for industrial automation in </a:t>
            </a:r>
            <a:r>
              <a:rPr lang="en-GB" sz="1400" dirty="0" err="1">
                <a:solidFill>
                  <a:schemeClr val="tx2"/>
                </a:solidFill>
                <a:latin typeface="Candara" panose="020E0502030303020204" pitchFamily="34" charset="0"/>
              </a:rPr>
              <a:t>Gildan</a:t>
            </a:r>
            <a:r>
              <a:rPr lang="en-GB" sz="1400" dirty="0">
                <a:solidFill>
                  <a:schemeClr val="tx2"/>
                </a:solidFill>
                <a:latin typeface="Candara" panose="020E0502030303020204" pitchFamily="34" charset="0"/>
              </a:rPr>
              <a:t> Honduras</a:t>
            </a:r>
            <a:endParaRPr lang="en-US" sz="14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32015" y="1981200"/>
            <a:ext cx="2819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Installation </a:t>
            </a:r>
            <a:r>
              <a:rPr lang="en-GB" sz="1400" dirty="0">
                <a:solidFill>
                  <a:schemeClr val="tx2"/>
                </a:solidFill>
                <a:latin typeface="Candara" panose="020E0502030303020204" pitchFamily="34" charset="0"/>
              </a:rPr>
              <a:t>of NEWLINK </a:t>
            </a:r>
            <a:r>
              <a:rPr lang="en-GB" sz="1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fiber </a:t>
            </a:r>
            <a:r>
              <a:rPr lang="en-GB" sz="1400" dirty="0">
                <a:solidFill>
                  <a:schemeClr val="tx2"/>
                </a:solidFill>
                <a:latin typeface="Candara" panose="020E0502030303020204" pitchFamily="34" charset="0"/>
              </a:rPr>
              <a:t>optic cable </a:t>
            </a:r>
            <a:r>
              <a:rPr lang="en-GB" sz="1400" dirty="0" smtClean="0">
                <a:solidFill>
                  <a:schemeClr val="tx2"/>
                </a:solidFill>
                <a:latin typeface="Candara" panose="020E0502030303020204" pitchFamily="34" charset="0"/>
              </a:rPr>
              <a:t>high </a:t>
            </a:r>
            <a:r>
              <a:rPr lang="en-GB" sz="1400" dirty="0">
                <a:solidFill>
                  <a:schemeClr val="tx2"/>
                </a:solidFill>
                <a:latin typeface="Candara" panose="020E0502030303020204" pitchFamily="34" charset="0"/>
              </a:rPr>
              <a:t>density in Augusto Sandino Airport</a:t>
            </a:r>
            <a:endParaRPr lang="en-US" sz="14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pic>
        <p:nvPicPr>
          <p:cNvPr id="16394" name="Picture 10" descr="Centenario del Canal de Panam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975" y="3315623"/>
            <a:ext cx="2614742" cy="96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2" descr="Image result for bacard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4" descr="Image result for bacard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400" name="Picture 16" descr="http://www.ucateci.edu.do/images/LOGO%20PARA%20WE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706" y="5218193"/>
            <a:ext cx="1658426" cy="83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2" name="Picture 18" descr="Scotiabank®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596" y="4952192"/>
            <a:ext cx="219075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4" name="Picture 20" descr="Duke Energy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1"/>
          <a:stretch/>
        </p:blipFill>
        <p:spPr bwMode="auto">
          <a:xfrm>
            <a:off x="6853111" y="4172772"/>
            <a:ext cx="1598304" cy="53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22" descr="Image result for ministerio de turismo ecuado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408" name="Picture 24" descr="Nestlé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70" y="5587768"/>
            <a:ext cx="414337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86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399" y="1980962"/>
            <a:ext cx="461721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419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Somos una Solución Completa</a:t>
            </a:r>
          </a:p>
          <a:p>
            <a:pPr algn="just"/>
            <a:r>
              <a:rPr lang="es-419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Nuestro portafolio de productos incluye todo lo necesario para una instalación exitosa, bajo una misma marca y una misma garantía. </a:t>
            </a:r>
            <a:r>
              <a:rPr lang="en-U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Cables de </a:t>
            </a:r>
            <a:r>
              <a:rPr lang="en-US" sz="1600" dirty="0" err="1" smtClean="0">
                <a:solidFill>
                  <a:schemeClr val="tx2"/>
                </a:solidFill>
                <a:latin typeface="Candara" panose="020E0502030303020204" pitchFamily="34" charset="0"/>
              </a:rPr>
              <a:t>cobre</a:t>
            </a:r>
            <a:r>
              <a:rPr lang="en-U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 y </a:t>
            </a:r>
            <a:r>
              <a:rPr lang="en-US" sz="1600" dirty="0" err="1" smtClean="0">
                <a:solidFill>
                  <a:schemeClr val="tx2"/>
                </a:solidFill>
                <a:latin typeface="Candara" panose="020E0502030303020204" pitchFamily="34" charset="0"/>
              </a:rPr>
              <a:t>fibra</a:t>
            </a:r>
            <a:r>
              <a:rPr lang="en-U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ndara" panose="020E0502030303020204" pitchFamily="34" charset="0"/>
              </a:rPr>
              <a:t>ó</a:t>
            </a:r>
            <a:r>
              <a:rPr lang="en-US" sz="1600" dirty="0" err="1" smtClean="0">
                <a:solidFill>
                  <a:schemeClr val="tx2"/>
                </a:solidFill>
                <a:latin typeface="Candara" panose="020E0502030303020204" pitchFamily="34" charset="0"/>
              </a:rPr>
              <a:t>ptica</a:t>
            </a:r>
            <a:r>
              <a:rPr lang="en-U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Candara" panose="020E0502030303020204" pitchFamily="34" charset="0"/>
              </a:rPr>
              <a:t>accesorios</a:t>
            </a:r>
            <a:r>
              <a:rPr lang="en-U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 de </a:t>
            </a:r>
            <a:r>
              <a:rPr lang="es-419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conectividad y productos de infraestructura de comunicaciones</a:t>
            </a: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600200" y="440511"/>
            <a:ext cx="7100834" cy="6397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US" sz="3200" kern="0" dirty="0" smtClean="0">
                <a:latin typeface="Candara" panose="020E0502030303020204" pitchFamily="34" charset="0"/>
              </a:rPr>
              <a:t>¿</a:t>
            </a:r>
            <a:r>
              <a:rPr lang="es-419" sz="2400" dirty="0">
                <a:latin typeface="Candara" panose="020E0502030303020204" pitchFamily="34" charset="0"/>
              </a:rPr>
              <a:t>Porque Newlink es la solución ideal </a:t>
            </a:r>
            <a:r>
              <a:rPr lang="es-419" sz="2400" dirty="0" smtClean="0">
                <a:latin typeface="Candara" panose="020E0502030303020204" pitchFamily="34" charset="0"/>
              </a:rPr>
              <a:t>?</a:t>
            </a:r>
            <a:endParaRPr lang="es-419" sz="1100" dirty="0">
              <a:latin typeface="Candara" panose="020E0502030303020204" pitchFamily="34" charset="0"/>
              <a:ea typeface="Calibri"/>
              <a:cs typeface="Times New Roman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891" y="1981199"/>
            <a:ext cx="2296439" cy="1676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500417" y="4114562"/>
            <a:ext cx="465019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Solución para Proyectos Complejos</a:t>
            </a:r>
          </a:p>
          <a:p>
            <a:pPr algn="just"/>
            <a:r>
              <a:rPr lang="es-E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Más </a:t>
            </a:r>
            <a:r>
              <a:rPr lang="es-ES" sz="1600" dirty="0">
                <a:solidFill>
                  <a:schemeClr val="tx2"/>
                </a:solidFill>
                <a:latin typeface="Candara" panose="020E0502030303020204" pitchFamily="34" charset="0"/>
              </a:rPr>
              <a:t>de 600 proyectos </a:t>
            </a:r>
            <a:r>
              <a:rPr lang="es-E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ejecutados exitosamente durante los últimos 5 a</a:t>
            </a:r>
            <a:r>
              <a:rPr lang="en-US" sz="1600" dirty="0" err="1" smtClean="0">
                <a:solidFill>
                  <a:schemeClr val="tx2"/>
                </a:solidFill>
                <a:latin typeface="Candara" panose="020E0502030303020204" pitchFamily="34" charset="0"/>
              </a:rPr>
              <a:t>ños</a:t>
            </a:r>
            <a:r>
              <a:rPr lang="en-U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ndara" panose="020E0502030303020204" pitchFamily="34" charset="0"/>
              </a:rPr>
              <a:t>en</a:t>
            </a:r>
            <a:r>
              <a:rPr lang="es-E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 </a:t>
            </a:r>
            <a:r>
              <a:rPr lang="es-ES" sz="1600" dirty="0">
                <a:solidFill>
                  <a:schemeClr val="tx2"/>
                </a:solidFill>
                <a:latin typeface="Candara" panose="020E0502030303020204" pitchFamily="34" charset="0"/>
              </a:rPr>
              <a:t>Latinoamérica y El Caribe, en sectores diversos como Gobierno, Salud, Banca y Seguros, Aeropuertos, </a:t>
            </a:r>
            <a:r>
              <a:rPr lang="es-E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Educación, Industria </a:t>
            </a:r>
            <a:r>
              <a:rPr lang="es-ES" sz="1600" dirty="0">
                <a:solidFill>
                  <a:schemeClr val="tx2"/>
                </a:solidFill>
                <a:latin typeface="Candara" panose="020E0502030303020204" pitchFamily="34" charset="0"/>
              </a:rPr>
              <a:t>y </a:t>
            </a:r>
            <a:r>
              <a:rPr lang="es-ES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Comercio. </a:t>
            </a:r>
            <a:endParaRPr lang="en-US" sz="16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024" y="4127633"/>
            <a:ext cx="2226305" cy="2072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955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676400" y="460953"/>
            <a:ext cx="6553200" cy="51555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2400" dirty="0" err="1">
                <a:latin typeface="Candara" panose="020E0502030303020204" pitchFamily="34" charset="0"/>
              </a:rPr>
              <a:t>Some</a:t>
            </a:r>
            <a:r>
              <a:rPr lang="es-419" sz="2400" dirty="0">
                <a:latin typeface="Candara" panose="020E0502030303020204" pitchFamily="34" charset="0"/>
              </a:rPr>
              <a:t> of </a:t>
            </a:r>
            <a:r>
              <a:rPr lang="es-419" sz="2400" dirty="0" err="1">
                <a:latin typeface="Candara" panose="020E0502030303020204" pitchFamily="34" charset="0"/>
              </a:rPr>
              <a:t>our</a:t>
            </a:r>
            <a:r>
              <a:rPr lang="es-419" sz="2400" dirty="0">
                <a:latin typeface="Candara" panose="020E0502030303020204" pitchFamily="34" charset="0"/>
              </a:rPr>
              <a:t> </a:t>
            </a:r>
            <a:r>
              <a:rPr lang="es-419" sz="2400" dirty="0" err="1">
                <a:latin typeface="Candara" panose="020E0502030303020204" pitchFamily="34" charset="0"/>
              </a:rPr>
              <a:t>customers</a:t>
            </a:r>
            <a:r>
              <a:rPr lang="es-419" sz="2400" dirty="0">
                <a:latin typeface="Candara" panose="020E0502030303020204" pitchFamily="34" charset="0"/>
              </a:rPr>
              <a:t>…</a:t>
            </a:r>
            <a:endParaRPr lang="es-419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AutoShape 12" descr="Image result for bacard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4" descr="Image result for bacard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2" descr="Image result for ministerio de turismo ecuado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226115" y="1726617"/>
            <a:ext cx="2609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Cervecería Costa Rica</a:t>
            </a:r>
            <a:endParaRPr lang="es-ES" sz="2000" b="1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  <p:pic>
        <p:nvPicPr>
          <p:cNvPr id="18" name="Picture 2" descr="https://mlsvc01-prod.s3.amazonaws.com/99ab5327be/21fdcda6-3f4f-439c-9621-3c479bb25f9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2267519"/>
            <a:ext cx="3806825" cy="183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596948" y="1726617"/>
            <a:ext cx="33538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Poder Judicial de Costa Rica</a:t>
            </a:r>
            <a:endParaRPr lang="es-ES" sz="2000" b="1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  <p:pic>
        <p:nvPicPr>
          <p:cNvPr id="20" name="Picture 2" descr="https://mlsvc01-prod.s3.amazonaws.com/99ab5327be/2e60b183-5c9a-43c2-8e07-c7597838f70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227" y="2277344"/>
            <a:ext cx="2815099" cy="175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3" y="4240346"/>
            <a:ext cx="3173908" cy="22626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19600" y="5187004"/>
            <a:ext cx="3079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>
                <a:solidFill>
                  <a:srgbClr val="0070C0"/>
                </a:solidFill>
                <a:latin typeface="Candara" panose="020E0502030303020204" pitchFamily="34" charset="0"/>
              </a:rPr>
              <a:t>Playground</a:t>
            </a:r>
            <a:r>
              <a:rPr lang="es-ES" b="1" dirty="0">
                <a:solidFill>
                  <a:srgbClr val="0070C0"/>
                </a:solidFill>
                <a:latin typeface="Candara" panose="020E0502030303020204" pitchFamily="34" charset="0"/>
              </a:rPr>
              <a:t> Oxigeno Heredia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02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676400" y="460953"/>
            <a:ext cx="6553200" cy="51555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2400" dirty="0" err="1">
                <a:latin typeface="Candara" panose="020E0502030303020204" pitchFamily="34" charset="0"/>
              </a:rPr>
              <a:t>Some</a:t>
            </a:r>
            <a:r>
              <a:rPr lang="es-419" sz="2400" dirty="0">
                <a:latin typeface="Candara" panose="020E0502030303020204" pitchFamily="34" charset="0"/>
              </a:rPr>
              <a:t> of </a:t>
            </a:r>
            <a:r>
              <a:rPr lang="es-419" sz="2400" dirty="0" err="1">
                <a:latin typeface="Candara" panose="020E0502030303020204" pitchFamily="34" charset="0"/>
              </a:rPr>
              <a:t>our</a:t>
            </a:r>
            <a:r>
              <a:rPr lang="es-419" sz="2400" dirty="0">
                <a:latin typeface="Candara" panose="020E0502030303020204" pitchFamily="34" charset="0"/>
              </a:rPr>
              <a:t> </a:t>
            </a:r>
            <a:r>
              <a:rPr lang="es-419" sz="2400" dirty="0" err="1">
                <a:latin typeface="Candara" panose="020E0502030303020204" pitchFamily="34" charset="0"/>
              </a:rPr>
              <a:t>customers</a:t>
            </a:r>
            <a:r>
              <a:rPr lang="es-419" sz="2400" dirty="0">
                <a:latin typeface="Candara" panose="020E0502030303020204" pitchFamily="34" charset="0"/>
              </a:rPr>
              <a:t>…</a:t>
            </a:r>
            <a:endParaRPr lang="es-419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AutoShape 12" descr="Image result for bacard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4" descr="Image result for bacard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2" descr="Image result for ministerio de turismo ecuado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81944" y="1503264"/>
            <a:ext cx="5903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Fundación Omar Dengo y </a:t>
            </a:r>
          </a:p>
          <a:p>
            <a:pPr algn="ctr"/>
            <a:r>
              <a:rPr lang="es-ES" sz="2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Ministerio De Educación Pública Costa Rica</a:t>
            </a:r>
            <a:endParaRPr lang="es-ES" sz="2000" b="1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406115"/>
            <a:ext cx="1946112" cy="14608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24" y="2484779"/>
            <a:ext cx="4027576" cy="2089685"/>
          </a:xfrm>
          <a:prstGeom prst="rect">
            <a:avLst/>
          </a:prstGeom>
        </p:spPr>
      </p:pic>
      <p:pic>
        <p:nvPicPr>
          <p:cNvPr id="26" name="Picture 6" descr="https://mlsvc01-prod.s3.amazonaws.com/99ab5327be/ac4bcad7-7eed-4ef9-b791-417b4637e76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904653"/>
            <a:ext cx="2667000" cy="89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763338"/>
            <a:ext cx="2047512" cy="10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676400" y="460953"/>
            <a:ext cx="6553200" cy="51555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2400" dirty="0" err="1">
                <a:latin typeface="Candara" panose="020E0502030303020204" pitchFamily="34" charset="0"/>
              </a:rPr>
              <a:t>Some</a:t>
            </a:r>
            <a:r>
              <a:rPr lang="es-419" sz="2400" dirty="0">
                <a:latin typeface="Candara" panose="020E0502030303020204" pitchFamily="34" charset="0"/>
              </a:rPr>
              <a:t> of </a:t>
            </a:r>
            <a:r>
              <a:rPr lang="es-419" sz="2400" dirty="0" err="1">
                <a:latin typeface="Candara" panose="020E0502030303020204" pitchFamily="34" charset="0"/>
              </a:rPr>
              <a:t>our</a:t>
            </a:r>
            <a:r>
              <a:rPr lang="es-419" sz="2400" dirty="0">
                <a:latin typeface="Candara" panose="020E0502030303020204" pitchFamily="34" charset="0"/>
              </a:rPr>
              <a:t> </a:t>
            </a:r>
            <a:r>
              <a:rPr lang="es-419" sz="2400" dirty="0" err="1">
                <a:latin typeface="Candara" panose="020E0502030303020204" pitchFamily="34" charset="0"/>
              </a:rPr>
              <a:t>customers</a:t>
            </a:r>
            <a:r>
              <a:rPr lang="es-419" sz="2400" dirty="0">
                <a:latin typeface="Candara" panose="020E0502030303020204" pitchFamily="34" charset="0"/>
              </a:rPr>
              <a:t>…</a:t>
            </a:r>
            <a:endParaRPr lang="es-419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AutoShape 12" descr="Image result for bacard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4" descr="Image result for bacard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2" descr="Image result for ministerio de turismo ecuado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581944" y="1503264"/>
            <a:ext cx="5903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Colegio Humboldt Costa Rica</a:t>
            </a:r>
            <a:endParaRPr lang="es-ES" sz="2000" b="1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94" y="2049817"/>
            <a:ext cx="7486642" cy="197861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219200" y="4174874"/>
            <a:ext cx="670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Aeropuerto Internacional Juan Santa María – Costa Rica</a:t>
            </a:r>
            <a:endParaRPr lang="es-ES" sz="2000" b="1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04" y="4680609"/>
            <a:ext cx="4530222" cy="185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0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NEWLINK CABLING SYSTEMS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533400" y="529583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US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Newlink… A Complete </a:t>
            </a:r>
            <a:r>
              <a:rPr lang="es-US" sz="20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Solution</a:t>
            </a:r>
            <a:r>
              <a:rPr lang="es-US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!</a:t>
            </a:r>
            <a:endParaRPr lang="en-GB" sz="2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20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800600" y="2287012"/>
            <a:ext cx="4114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  <a:latin typeface="Candara" panose="020E0502030303020204" pitchFamily="34" charset="0"/>
              </a:rPr>
              <a:t>NEWLINK Cabling Systems is a global leader with over 20 years experience in manufacturing and </a:t>
            </a:r>
            <a:r>
              <a:rPr lang="en-GB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marketing </a:t>
            </a:r>
            <a:r>
              <a:rPr lang="en-GB" sz="1600" dirty="0">
                <a:solidFill>
                  <a:schemeClr val="tx2"/>
                </a:solidFill>
                <a:latin typeface="Candara" panose="020E0502030303020204" pitchFamily="34" charset="0"/>
              </a:rPr>
              <a:t>copper cables, fiber </a:t>
            </a:r>
            <a:r>
              <a:rPr lang="en-GB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optics, </a:t>
            </a:r>
            <a:r>
              <a:rPr lang="en-GB" sz="1600" dirty="0">
                <a:solidFill>
                  <a:schemeClr val="tx2"/>
                </a:solidFill>
                <a:latin typeface="Candara" panose="020E0502030303020204" pitchFamily="34" charset="0"/>
              </a:rPr>
              <a:t>and </a:t>
            </a:r>
            <a:r>
              <a:rPr lang="en-GB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accessories </a:t>
            </a:r>
            <a:r>
              <a:rPr lang="en-GB" sz="1600" dirty="0">
                <a:solidFill>
                  <a:schemeClr val="tx2"/>
                </a:solidFill>
                <a:latin typeface="Candara" panose="020E0502030303020204" pitchFamily="34" charset="0"/>
              </a:rPr>
              <a:t>for the transmission of </a:t>
            </a:r>
            <a:r>
              <a:rPr lang="en-GB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voice, data, and video.</a:t>
            </a:r>
            <a:endParaRPr lang="en-GB" sz="16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endParaRPr lang="en-GB" sz="16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r>
              <a:rPr lang="en-GB" sz="1600" dirty="0">
                <a:solidFill>
                  <a:schemeClr val="tx2"/>
                </a:solidFill>
                <a:latin typeface="Candara" panose="020E0502030303020204" pitchFamily="34" charset="0"/>
              </a:rPr>
              <a:t>We offer a portfolio of world-class products </a:t>
            </a:r>
            <a:r>
              <a:rPr lang="en-GB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for </a:t>
            </a:r>
            <a:r>
              <a:rPr lang="en-GB" sz="1600" dirty="0">
                <a:solidFill>
                  <a:schemeClr val="tx2"/>
                </a:solidFill>
                <a:latin typeface="Candara" panose="020E0502030303020204" pitchFamily="34" charset="0"/>
              </a:rPr>
              <a:t>structured </a:t>
            </a:r>
            <a:r>
              <a:rPr lang="en-GB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cabling, </a:t>
            </a:r>
            <a:r>
              <a:rPr lang="en-GB" sz="1600" dirty="0">
                <a:solidFill>
                  <a:schemeClr val="tx2"/>
                </a:solidFill>
                <a:latin typeface="Candara" panose="020E0502030303020204" pitchFamily="34" charset="0"/>
              </a:rPr>
              <a:t>data </a:t>
            </a:r>
            <a:r>
              <a:rPr lang="en-GB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networking, </a:t>
            </a:r>
            <a:r>
              <a:rPr lang="en-GB" sz="1600" dirty="0">
                <a:solidFill>
                  <a:schemeClr val="tx2"/>
                </a:solidFill>
                <a:latin typeface="Candara" panose="020E0502030303020204" pitchFamily="34" charset="0"/>
              </a:rPr>
              <a:t>instrumentation and industrial control, security and telecommunications infrastructure</a:t>
            </a:r>
            <a:endParaRPr lang="es-419" sz="1600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676400" y="460953"/>
            <a:ext cx="5715000" cy="51555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US" sz="2400" kern="0" dirty="0" smtClean="0">
                <a:latin typeface="Candara" panose="020E0502030303020204" pitchFamily="34" charset="0"/>
              </a:rPr>
              <a:t>¿</a:t>
            </a:r>
            <a:r>
              <a:rPr lang="en-US" sz="2400" kern="0" dirty="0" smtClean="0">
                <a:latin typeface="Candara" panose="020E0502030303020204" pitchFamily="34" charset="0"/>
              </a:rPr>
              <a:t>Who</a:t>
            </a:r>
            <a:r>
              <a:rPr lang="es-ES" sz="2400" kern="0" dirty="0" smtClean="0">
                <a:latin typeface="Candara" panose="020E0502030303020204" pitchFamily="34" charset="0"/>
              </a:rPr>
              <a:t> are </a:t>
            </a:r>
            <a:r>
              <a:rPr lang="es-ES" sz="2400" kern="0" dirty="0" err="1" smtClean="0">
                <a:latin typeface="Candara" panose="020E0502030303020204" pitchFamily="34" charset="0"/>
              </a:rPr>
              <a:t>we</a:t>
            </a:r>
            <a:r>
              <a:rPr lang="en-US" sz="2400" kern="0" dirty="0" smtClean="0">
                <a:latin typeface="Candara" panose="020E0502030303020204" pitchFamily="34" charset="0"/>
              </a:rPr>
              <a:t>?</a:t>
            </a:r>
            <a:endParaRPr lang="en-US" sz="2400" kern="0" dirty="0"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26" y="2819906"/>
            <a:ext cx="40386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038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399" y="1980962"/>
            <a:ext cx="46172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We </a:t>
            </a:r>
            <a:r>
              <a:rPr lang="en-GB" sz="1600" b="1" dirty="0">
                <a:solidFill>
                  <a:schemeClr val="tx2"/>
                </a:solidFill>
                <a:latin typeface="Candara" panose="020E0502030303020204" pitchFamily="34" charset="0"/>
              </a:rPr>
              <a:t>are a Complete </a:t>
            </a:r>
            <a:r>
              <a:rPr lang="en-GB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Solution…</a:t>
            </a:r>
          </a:p>
          <a:p>
            <a:pPr algn="just"/>
            <a:endParaRPr lang="en-GB" sz="1600" b="1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algn="just"/>
            <a:r>
              <a:rPr lang="en-GB" sz="1600" dirty="0">
                <a:solidFill>
                  <a:schemeClr val="tx2"/>
                </a:solidFill>
                <a:latin typeface="Candara" panose="020E0502030303020204" pitchFamily="34" charset="0"/>
              </a:rPr>
              <a:t>Our product portfolio includes everything needed for a successful installation, under the same brand and the same guarantee. Copper </a:t>
            </a:r>
            <a:r>
              <a:rPr lang="en-GB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cables and </a:t>
            </a:r>
            <a:r>
              <a:rPr lang="en-GB" sz="1600" dirty="0">
                <a:solidFill>
                  <a:schemeClr val="tx2"/>
                </a:solidFill>
                <a:latin typeface="Candara" panose="020E0502030303020204" pitchFamily="34" charset="0"/>
              </a:rPr>
              <a:t>fiber </a:t>
            </a:r>
            <a:r>
              <a:rPr lang="en-GB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optics, accessories </a:t>
            </a:r>
            <a:r>
              <a:rPr lang="en-GB" sz="1600" dirty="0">
                <a:solidFill>
                  <a:schemeClr val="tx2"/>
                </a:solidFill>
                <a:latin typeface="Candara" panose="020E0502030303020204" pitchFamily="34" charset="0"/>
              </a:rPr>
              <a:t>and connectivity products </a:t>
            </a:r>
            <a:r>
              <a:rPr lang="en-GB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for communications </a:t>
            </a:r>
            <a:r>
              <a:rPr lang="en-GB" sz="1600" dirty="0">
                <a:solidFill>
                  <a:schemeClr val="tx2"/>
                </a:solidFill>
                <a:latin typeface="Candara" panose="020E0502030303020204" pitchFamily="34" charset="0"/>
              </a:rPr>
              <a:t>infrastructure</a:t>
            </a:r>
            <a:endParaRPr lang="es-419" sz="1600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600200" y="440511"/>
            <a:ext cx="7100834" cy="6397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2400" dirty="0" err="1" smtClean="0">
                <a:latin typeface="Candara" panose="020E0502030303020204" pitchFamily="34" charset="0"/>
              </a:rPr>
              <a:t>Why</a:t>
            </a:r>
            <a:r>
              <a:rPr lang="es-419" sz="2400" dirty="0" smtClean="0">
                <a:latin typeface="Candara" panose="020E0502030303020204" pitchFamily="34" charset="0"/>
              </a:rPr>
              <a:t> </a:t>
            </a:r>
            <a:r>
              <a:rPr lang="es-419" sz="2400" dirty="0" err="1" smtClean="0">
                <a:latin typeface="Candara" panose="020E0502030303020204" pitchFamily="34" charset="0"/>
              </a:rPr>
              <a:t>is</a:t>
            </a:r>
            <a:r>
              <a:rPr lang="es-419" sz="2400" dirty="0" smtClean="0">
                <a:latin typeface="Candara" panose="020E0502030303020204" pitchFamily="34" charset="0"/>
              </a:rPr>
              <a:t> Newlink a Complete </a:t>
            </a:r>
            <a:r>
              <a:rPr lang="es-419" sz="2400" dirty="0" err="1" smtClean="0">
                <a:latin typeface="Candara" panose="020E0502030303020204" pitchFamily="34" charset="0"/>
              </a:rPr>
              <a:t>Solution</a:t>
            </a:r>
            <a:r>
              <a:rPr lang="es-419" sz="2400" dirty="0" smtClean="0">
                <a:latin typeface="Candara" panose="020E0502030303020204" pitchFamily="34" charset="0"/>
              </a:rPr>
              <a:t>?</a:t>
            </a:r>
            <a:endParaRPr lang="es-419" sz="1100" dirty="0">
              <a:latin typeface="Candara" panose="020E0502030303020204" pitchFamily="34" charset="0"/>
              <a:ea typeface="Calibri"/>
              <a:cs typeface="Times New Roman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891" y="1981199"/>
            <a:ext cx="2296439" cy="1676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500417" y="4114562"/>
            <a:ext cx="46501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Solution </a:t>
            </a:r>
            <a:r>
              <a:rPr lang="en-GB" sz="1600" b="1" dirty="0">
                <a:solidFill>
                  <a:schemeClr val="tx2"/>
                </a:solidFill>
                <a:latin typeface="Candara" panose="020E0502030303020204" pitchFamily="34" charset="0"/>
              </a:rPr>
              <a:t>for Complex </a:t>
            </a:r>
            <a:r>
              <a:rPr lang="en-GB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Projects</a:t>
            </a:r>
          </a:p>
          <a:p>
            <a:pPr algn="just"/>
            <a:endParaRPr lang="en-GB" sz="16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algn="just"/>
            <a:r>
              <a:rPr lang="en-GB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Newlink has been chosen in more </a:t>
            </a:r>
            <a:r>
              <a:rPr lang="en-GB" sz="1600" dirty="0">
                <a:solidFill>
                  <a:schemeClr val="tx2"/>
                </a:solidFill>
                <a:latin typeface="Candara" panose="020E0502030303020204" pitchFamily="34" charset="0"/>
              </a:rPr>
              <a:t>than 600 projects successfully implemented over the last five years in Latin America and the </a:t>
            </a:r>
            <a:r>
              <a:rPr lang="en-GB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Caribbean, </a:t>
            </a:r>
            <a:r>
              <a:rPr lang="en-GB" sz="1600" dirty="0">
                <a:solidFill>
                  <a:schemeClr val="tx2"/>
                </a:solidFill>
                <a:latin typeface="Candara" panose="020E0502030303020204" pitchFamily="34" charset="0"/>
              </a:rPr>
              <a:t>in various sectors such as Government, </a:t>
            </a:r>
            <a:r>
              <a:rPr lang="en-GB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Health, </a:t>
            </a:r>
            <a:r>
              <a:rPr lang="en-GB" sz="1600" dirty="0">
                <a:solidFill>
                  <a:schemeClr val="tx2"/>
                </a:solidFill>
                <a:latin typeface="Candara" panose="020E0502030303020204" pitchFamily="34" charset="0"/>
              </a:rPr>
              <a:t>Banking and Insurance, </a:t>
            </a:r>
            <a:r>
              <a:rPr lang="en-GB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Airports, Education, </a:t>
            </a:r>
            <a:r>
              <a:rPr lang="en-GB" sz="1600" dirty="0">
                <a:solidFill>
                  <a:schemeClr val="tx2"/>
                </a:solidFill>
                <a:latin typeface="Candara" panose="020E0502030303020204" pitchFamily="34" charset="0"/>
              </a:rPr>
              <a:t>Industry and Commerce.</a:t>
            </a:r>
            <a:endParaRPr lang="en-US" sz="16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024" y="4127633"/>
            <a:ext cx="2226305" cy="2072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031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8538" y="5064204"/>
            <a:ext cx="52671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Best Price/Performance of the Market</a:t>
            </a:r>
          </a:p>
          <a:p>
            <a:pPr algn="just"/>
            <a:endParaRPr lang="en-GB" sz="16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algn="just"/>
            <a:r>
              <a:rPr lang="en-GB" sz="1600" dirty="0">
                <a:solidFill>
                  <a:schemeClr val="tx2"/>
                </a:solidFill>
                <a:latin typeface="Candara" panose="020E0502030303020204" pitchFamily="34" charset="0"/>
              </a:rPr>
              <a:t>Our prices adjust to market needs and include an extended warranty of 25 </a:t>
            </a:r>
            <a:r>
              <a:rPr lang="en-GB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years, </a:t>
            </a:r>
            <a:r>
              <a:rPr lang="en-GB" sz="1600" dirty="0">
                <a:solidFill>
                  <a:schemeClr val="tx2"/>
                </a:solidFill>
                <a:latin typeface="Candara" panose="020E0502030303020204" pitchFamily="34" charset="0"/>
              </a:rPr>
              <a:t>Verified UL </a:t>
            </a:r>
            <a:r>
              <a:rPr lang="en-GB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certification and </a:t>
            </a:r>
            <a:r>
              <a:rPr lang="en-GB" sz="1600" dirty="0">
                <a:solidFill>
                  <a:schemeClr val="tx2"/>
                </a:solidFill>
                <a:latin typeface="Candara" panose="020E0502030303020204" pitchFamily="34" charset="0"/>
              </a:rPr>
              <a:t>a portfolio of high quality products</a:t>
            </a:r>
            <a:endParaRPr lang="en-US" sz="16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5404" y="3429000"/>
            <a:ext cx="52671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Certifications </a:t>
            </a:r>
            <a:r>
              <a:rPr lang="en-GB" sz="1600" b="1" dirty="0">
                <a:solidFill>
                  <a:schemeClr val="tx2"/>
                </a:solidFill>
                <a:latin typeface="Candara" panose="020E0502030303020204" pitchFamily="34" charset="0"/>
              </a:rPr>
              <a:t>and Demand Generation </a:t>
            </a:r>
            <a:r>
              <a:rPr lang="en-GB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Activities</a:t>
            </a:r>
          </a:p>
          <a:p>
            <a:pPr algn="just"/>
            <a:endParaRPr lang="en-GB" sz="16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algn="just"/>
            <a:r>
              <a:rPr lang="en-GB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More than 100 </a:t>
            </a:r>
            <a:r>
              <a:rPr lang="en-GB" sz="1600" dirty="0">
                <a:solidFill>
                  <a:schemeClr val="tx2"/>
                </a:solidFill>
                <a:latin typeface="Candara" panose="020E0502030303020204" pitchFamily="34" charset="0"/>
              </a:rPr>
              <a:t>Certification courses to hundreds of customers and demand generation programs developed with our business partners in Latin America and the Caribbean.</a:t>
            </a:r>
            <a:endParaRPr lang="en-US" sz="16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600200" y="440511"/>
            <a:ext cx="7100834" cy="6397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2400" dirty="0" err="1">
                <a:latin typeface="Candara" panose="020E0502030303020204" pitchFamily="34" charset="0"/>
              </a:rPr>
              <a:t>Why</a:t>
            </a:r>
            <a:r>
              <a:rPr lang="es-419" sz="2400" dirty="0">
                <a:latin typeface="Candara" panose="020E0502030303020204" pitchFamily="34" charset="0"/>
              </a:rPr>
              <a:t> </a:t>
            </a:r>
            <a:r>
              <a:rPr lang="es-419" sz="2400" dirty="0" err="1">
                <a:latin typeface="Candara" panose="020E0502030303020204" pitchFamily="34" charset="0"/>
              </a:rPr>
              <a:t>is</a:t>
            </a:r>
            <a:r>
              <a:rPr lang="es-419" sz="2400" dirty="0">
                <a:latin typeface="Candara" panose="020E0502030303020204" pitchFamily="34" charset="0"/>
              </a:rPr>
              <a:t> Newlink a Complete </a:t>
            </a:r>
            <a:r>
              <a:rPr lang="es-419" sz="2400" dirty="0" err="1">
                <a:latin typeface="Candara" panose="020E0502030303020204" pitchFamily="34" charset="0"/>
              </a:rPr>
              <a:t>Solution</a:t>
            </a:r>
            <a:r>
              <a:rPr lang="es-419" sz="2400" dirty="0">
                <a:latin typeface="Candara" panose="020E0502030303020204" pitchFamily="34" charset="0"/>
              </a:rPr>
              <a:t>?</a:t>
            </a:r>
            <a:endParaRPr lang="es-419" sz="2400" dirty="0">
              <a:latin typeface="Candara" panose="020E0502030303020204" pitchFamily="34" charset="0"/>
              <a:ea typeface="Calibri"/>
              <a:cs typeface="Times New Roman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001" y="3657600"/>
            <a:ext cx="2540001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298539" y="1600200"/>
            <a:ext cx="50970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Customer satisfaction</a:t>
            </a:r>
          </a:p>
          <a:p>
            <a:endParaRPr lang="en-GB" sz="16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r>
              <a:rPr lang="en-GB" sz="1600" dirty="0">
                <a:solidFill>
                  <a:schemeClr val="tx2"/>
                </a:solidFill>
                <a:latin typeface="Candara" panose="020E0502030303020204" pitchFamily="34" charset="0"/>
              </a:rPr>
              <a:t>We have a satisfaction rate of 95%, the highest in the industry, with satisfied customers by the quality of </a:t>
            </a:r>
            <a:r>
              <a:rPr lang="en-GB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products, </a:t>
            </a:r>
            <a:r>
              <a:rPr lang="en-GB" sz="1600" dirty="0">
                <a:solidFill>
                  <a:schemeClr val="tx2"/>
                </a:solidFill>
                <a:latin typeface="Candara" panose="020E0502030303020204" pitchFamily="34" charset="0"/>
              </a:rPr>
              <a:t>the service provided by our </a:t>
            </a:r>
            <a:r>
              <a:rPr lang="en-GB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team, delivery</a:t>
            </a:r>
            <a:r>
              <a:rPr lang="en-GB" sz="1600" dirty="0">
                <a:solidFill>
                  <a:schemeClr val="tx2"/>
                </a:solidFill>
                <a:latin typeface="Candara" panose="020E0502030303020204" pitchFamily="34" charset="0"/>
              </a:rPr>
              <a:t>, warranties and product variety offered </a:t>
            </a:r>
            <a:endParaRPr lang="en-US" sz="16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pic>
        <p:nvPicPr>
          <p:cNvPr id="18" name="Picture 2" descr="http://www.ampap.es/wp-content/uploads/2015/08/encuestas-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792" y="1905000"/>
            <a:ext cx="1933598" cy="1080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21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2346" y="2409762"/>
            <a:ext cx="167216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US" sz="1600" dirty="0" smtClean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Cables UL </a:t>
            </a:r>
            <a:r>
              <a:rPr lang="es-US" sz="1600" dirty="0" err="1" smtClean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Verified</a:t>
            </a:r>
            <a:endParaRPr lang="es-US" sz="1600" dirty="0" smtClean="0">
              <a:solidFill>
                <a:schemeClr val="tx2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US" sz="1600" dirty="0" err="1" smtClean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Cat</a:t>
            </a:r>
            <a:r>
              <a:rPr lang="es-US" sz="1600" dirty="0" smtClean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3, 5E, 6 &amp; 6A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US" sz="1600" dirty="0" smtClean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UTP, STP  &amp; </a:t>
            </a:r>
            <a:r>
              <a:rPr lang="es-US" sz="1600" dirty="0" err="1" smtClean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Coaxials</a:t>
            </a:r>
            <a:endParaRPr lang="es-US" sz="1600" dirty="0" smtClean="0">
              <a:solidFill>
                <a:schemeClr val="tx2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US" sz="1600" dirty="0" err="1" smtClean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Indoor</a:t>
            </a:r>
            <a:r>
              <a:rPr lang="es-US" sz="1600" dirty="0" smtClean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and </a:t>
            </a:r>
            <a:r>
              <a:rPr lang="es-US" sz="1600" dirty="0" err="1" smtClean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Outdoor</a:t>
            </a:r>
            <a:r>
              <a:rPr lang="es-US" sz="1600" dirty="0" smtClean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s-US" sz="1600" dirty="0" err="1" smtClean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with</a:t>
            </a:r>
            <a:r>
              <a:rPr lang="es-US" sz="1600" dirty="0" smtClean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 Gel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US" sz="1600" dirty="0" err="1" smtClean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Connectivity</a:t>
            </a:r>
            <a:r>
              <a:rPr lang="es-US" sz="1600" dirty="0" smtClean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: </a:t>
            </a:r>
            <a:r>
              <a:rPr lang="es-US" sz="1600" dirty="0" err="1" smtClean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Patch</a:t>
            </a:r>
            <a:r>
              <a:rPr lang="es-US" sz="1600" dirty="0" smtClean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s-US" sz="1600" dirty="0" err="1" smtClean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Cords</a:t>
            </a:r>
            <a:r>
              <a:rPr lang="es-US" sz="1600" dirty="0" smtClean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, </a:t>
            </a:r>
            <a:r>
              <a:rPr lang="es-US" sz="1600" dirty="0" err="1" smtClean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Patch</a:t>
            </a:r>
            <a:r>
              <a:rPr lang="es-US" sz="1600" dirty="0" smtClean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s-US" sz="1600" dirty="0" err="1" smtClean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Panels</a:t>
            </a:r>
            <a:r>
              <a:rPr lang="es-US" sz="1600" dirty="0" smtClean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and </a:t>
            </a:r>
            <a:r>
              <a:rPr lang="es-US" sz="1600" dirty="0" err="1" smtClean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connectors</a:t>
            </a:r>
            <a:endParaRPr lang="es-US" sz="1600" dirty="0" smtClean="0">
              <a:solidFill>
                <a:schemeClr val="tx2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endParaRPr lang="es-US" sz="1400" dirty="0" smtClean="0">
              <a:solidFill>
                <a:schemeClr val="tx2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80" descr="NEW-9805041B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434184">
            <a:off x="528788" y="1473181"/>
            <a:ext cx="1640613" cy="17665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10400" y="2409762"/>
            <a:ext cx="179416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US" sz="1600" dirty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OS1 </a:t>
            </a:r>
            <a:r>
              <a:rPr lang="es-US" sz="1600" dirty="0" smtClean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&amp; </a:t>
            </a:r>
            <a:r>
              <a:rPr lang="es-US" sz="1600" dirty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OS2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US" sz="1600" dirty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OM1, OM2, OM3 </a:t>
            </a:r>
            <a:r>
              <a:rPr lang="es-US" sz="1600" dirty="0" smtClean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&amp; </a:t>
            </a:r>
            <a:r>
              <a:rPr lang="es-US" sz="1600" dirty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OM4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US" sz="1600" dirty="0" smtClean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ADSS &amp; </a:t>
            </a:r>
            <a:r>
              <a:rPr lang="es-US" sz="1600" dirty="0" err="1" smtClean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Armored</a:t>
            </a:r>
            <a:r>
              <a:rPr lang="es-US" sz="1600" dirty="0" smtClean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US" sz="1600" dirty="0" err="1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Indoor</a:t>
            </a:r>
            <a:r>
              <a:rPr lang="es-US" sz="1600" dirty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and </a:t>
            </a:r>
            <a:r>
              <a:rPr lang="es-US" sz="1600" dirty="0" err="1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Outdoor</a:t>
            </a:r>
            <a:r>
              <a:rPr lang="es-US" sz="1600" dirty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endParaRPr lang="es-US" sz="1600" dirty="0" smtClean="0">
              <a:solidFill>
                <a:schemeClr val="tx2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US" sz="1600" dirty="0" err="1" smtClean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ODFs</a:t>
            </a:r>
            <a:r>
              <a:rPr lang="es-US" sz="1600" dirty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, </a:t>
            </a:r>
            <a:r>
              <a:rPr lang="es-US" sz="1600" dirty="0" err="1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Pigtails</a:t>
            </a:r>
            <a:r>
              <a:rPr lang="es-US" sz="1600" dirty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, </a:t>
            </a:r>
            <a:r>
              <a:rPr lang="es-US" sz="1600" dirty="0" err="1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Patch</a:t>
            </a:r>
            <a:r>
              <a:rPr lang="es-US" sz="1600" dirty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s-US" sz="1600" dirty="0" err="1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Cords</a:t>
            </a:r>
            <a:r>
              <a:rPr lang="es-US" sz="1600" dirty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s-US" sz="1600" dirty="0" smtClean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and </a:t>
            </a:r>
            <a:r>
              <a:rPr lang="es-US" sz="1600" dirty="0" err="1" smtClean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connectivity</a:t>
            </a:r>
            <a:r>
              <a:rPr lang="es-US" sz="1600" dirty="0" smtClean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(SC</a:t>
            </a:r>
            <a:r>
              <a:rPr lang="es-US" sz="1600" dirty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, ST, LC, FDDI, MTRJ)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4734251" y="1577169"/>
          <a:ext cx="1932141" cy="1607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7" name="Bitmap Image" r:id="rId5" imgW="1580952" imgH="1314286" progId="PBrush">
                  <p:embed/>
                </p:oleObj>
              </mc:Choice>
              <mc:Fallback>
                <p:oleObj name="Bitmap Image" r:id="rId5" imgW="1580952" imgH="1314286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4251" y="1577169"/>
                        <a:ext cx="1932141" cy="1607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8" descr="Armore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322" y="4108305"/>
            <a:ext cx="870314" cy="72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TightBuff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269" y="3356679"/>
            <a:ext cx="816456" cy="71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 descr="LooseTub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689" y="3389068"/>
            <a:ext cx="772105" cy="71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ADS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633" y="4135631"/>
            <a:ext cx="871092" cy="69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4645443" y="5030893"/>
          <a:ext cx="1918939" cy="1480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8" name="Bitmap Image" r:id="rId11" imgW="2790476" imgH="2152951" progId="PBrush">
                  <p:embed/>
                </p:oleObj>
              </mc:Choice>
              <mc:Fallback>
                <p:oleObj name="Bitmap Image" r:id="rId11" imgW="2790476" imgH="215295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443" y="5030893"/>
                        <a:ext cx="1918939" cy="14802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4495800" y="1259724"/>
            <a:ext cx="0" cy="533855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1600200" y="440511"/>
            <a:ext cx="7100834" cy="6397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2400" dirty="0" err="1" smtClean="0">
                <a:latin typeface="Candara" panose="020E0502030303020204" pitchFamily="34" charset="0"/>
              </a:rPr>
              <a:t>Copper</a:t>
            </a:r>
            <a:r>
              <a:rPr lang="es-419" sz="2400" dirty="0" smtClean="0">
                <a:latin typeface="Candara" panose="020E0502030303020204" pitchFamily="34" charset="0"/>
              </a:rPr>
              <a:t> and </a:t>
            </a:r>
            <a:r>
              <a:rPr lang="es-419" sz="2400" dirty="0" err="1" smtClean="0">
                <a:latin typeface="Candara" panose="020E0502030303020204" pitchFamily="34" charset="0"/>
              </a:rPr>
              <a:t>Fiber</a:t>
            </a:r>
            <a:r>
              <a:rPr lang="es-419" sz="2400" dirty="0" smtClean="0">
                <a:latin typeface="Candara" panose="020E0502030303020204" pitchFamily="34" charset="0"/>
              </a:rPr>
              <a:t> </a:t>
            </a:r>
            <a:r>
              <a:rPr lang="es-419" sz="2400" dirty="0" err="1" smtClean="0">
                <a:latin typeface="Candara" panose="020E0502030303020204" pitchFamily="34" charset="0"/>
              </a:rPr>
              <a:t>Optic</a:t>
            </a:r>
            <a:r>
              <a:rPr lang="es-419" sz="2400" dirty="0" smtClean="0">
                <a:latin typeface="Candara" panose="020E0502030303020204" pitchFamily="34" charset="0"/>
              </a:rPr>
              <a:t> Cables</a:t>
            </a:r>
            <a:endParaRPr lang="es-419" sz="2400" dirty="0">
              <a:latin typeface="Candara" panose="020E0502030303020204" pitchFamily="34" charset="0"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s-419" sz="11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463">
            <a:off x="272495" y="3527075"/>
            <a:ext cx="2153198" cy="1217111"/>
          </a:xfrm>
          <a:prstGeom prst="rect">
            <a:avLst/>
          </a:prstGeom>
        </p:spPr>
      </p:pic>
      <p:pic>
        <p:nvPicPr>
          <p:cNvPr id="18" name="Picture 21" descr="400004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07" y="5029200"/>
            <a:ext cx="1331829" cy="141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69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newlinkusa.files.wordpress.com/2015/03/cabletrays1.jpg?w=1024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52226"/>
            <a:ext cx="3200400" cy="17053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838200" y="1952226"/>
            <a:ext cx="4038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Cable trays – Infrastructure</a:t>
            </a:r>
          </a:p>
          <a:p>
            <a:endParaRPr lang="en-GB" sz="16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r>
              <a:rPr lang="en-GB" sz="1600" dirty="0">
                <a:solidFill>
                  <a:schemeClr val="tx2"/>
                </a:solidFill>
                <a:latin typeface="Candara" panose="020E0502030303020204" pitchFamily="34" charset="0"/>
              </a:rPr>
              <a:t>Flexible metal </a:t>
            </a:r>
            <a:r>
              <a:rPr lang="en-GB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trays and </a:t>
            </a:r>
            <a:r>
              <a:rPr lang="en-GB" sz="1600" dirty="0">
                <a:solidFill>
                  <a:schemeClr val="tx2"/>
                </a:solidFill>
                <a:latin typeface="Candara" panose="020E0502030303020204" pitchFamily="34" charset="0"/>
              </a:rPr>
              <a:t>mounting </a:t>
            </a:r>
            <a:r>
              <a:rPr lang="en-GB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hardware. </a:t>
            </a:r>
            <a:r>
              <a:rPr lang="en-GB" sz="1600" dirty="0">
                <a:solidFill>
                  <a:schemeClr val="tx2"/>
                </a:solidFill>
                <a:latin typeface="Candara" panose="020E0502030303020204" pitchFamily="34" charset="0"/>
              </a:rPr>
              <a:t>The most versatile solution for growing infrastructure of cable support data, </a:t>
            </a:r>
            <a:r>
              <a:rPr lang="en-GB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voice, </a:t>
            </a:r>
            <a:r>
              <a:rPr lang="en-GB" sz="1600" dirty="0">
                <a:solidFill>
                  <a:schemeClr val="tx2"/>
                </a:solidFill>
                <a:latin typeface="Candara" panose="020E0502030303020204" pitchFamily="34" charset="0"/>
              </a:rPr>
              <a:t>video, power, </a:t>
            </a:r>
            <a:r>
              <a:rPr lang="en-GB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security, </a:t>
            </a:r>
            <a:r>
              <a:rPr lang="en-GB" sz="1600" dirty="0">
                <a:solidFill>
                  <a:schemeClr val="tx2"/>
                </a:solidFill>
                <a:latin typeface="Candara" panose="020E0502030303020204" pitchFamily="34" charset="0"/>
              </a:rPr>
              <a:t>instrumentation and control.</a:t>
            </a:r>
            <a:endParaRPr lang="en-US" sz="1600" dirty="0"/>
          </a:p>
        </p:txBody>
      </p:sp>
      <p:pic>
        <p:nvPicPr>
          <p:cNvPr id="4" name="Picture 3" descr="https://newlinkusa.files.wordpress.com/2015/03/0918030.jp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52446"/>
            <a:ext cx="1524000" cy="21673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38200" y="400484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Cabinets </a:t>
            </a:r>
            <a:r>
              <a:rPr lang="en-GB" sz="1600" b="1" dirty="0">
                <a:solidFill>
                  <a:schemeClr val="tx2"/>
                </a:solidFill>
                <a:latin typeface="Candara" panose="020E0502030303020204" pitchFamily="34" charset="0"/>
              </a:rPr>
              <a:t>and </a:t>
            </a:r>
            <a:r>
              <a:rPr lang="en-GB" sz="1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Racks</a:t>
            </a:r>
          </a:p>
          <a:p>
            <a:endParaRPr lang="en-GB" sz="16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r>
              <a:rPr lang="en-GB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Free Standing and </a:t>
            </a:r>
            <a:r>
              <a:rPr lang="en-GB" sz="1600" dirty="0">
                <a:solidFill>
                  <a:schemeClr val="tx2"/>
                </a:solidFill>
                <a:latin typeface="Candara" panose="020E0502030303020204" pitchFamily="34" charset="0"/>
              </a:rPr>
              <a:t>wall cabinets for data, telephony and </a:t>
            </a:r>
            <a:r>
              <a:rPr lang="en-GB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Servers, with </a:t>
            </a:r>
            <a:r>
              <a:rPr lang="en-GB" sz="1600" dirty="0">
                <a:solidFill>
                  <a:schemeClr val="tx2"/>
                </a:solidFill>
                <a:latin typeface="Candara" panose="020E0502030303020204" pitchFamily="34" charset="0"/>
              </a:rPr>
              <a:t>perforated </a:t>
            </a:r>
            <a:r>
              <a:rPr lang="en-GB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or glass doors, </a:t>
            </a:r>
            <a:r>
              <a:rPr lang="en-GB" sz="1600" dirty="0">
                <a:solidFill>
                  <a:schemeClr val="tx2"/>
                </a:solidFill>
                <a:latin typeface="Candara" panose="020E0502030303020204" pitchFamily="34" charset="0"/>
              </a:rPr>
              <a:t>power sockets 8, 10 and 20 </a:t>
            </a:r>
            <a:r>
              <a:rPr lang="en-GB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outputs, </a:t>
            </a:r>
            <a:r>
              <a:rPr lang="en-GB" sz="1600" dirty="0">
                <a:solidFill>
                  <a:schemeClr val="tx2"/>
                </a:solidFill>
                <a:latin typeface="Candara" panose="020E0502030303020204" pitchFamily="34" charset="0"/>
              </a:rPr>
              <a:t>horizontal and vertical organizers .</a:t>
            </a:r>
          </a:p>
          <a:p>
            <a:r>
              <a:rPr lang="en-GB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Open racks with 2 or 4 poles</a:t>
            </a:r>
            <a:endParaRPr lang="en-US" sz="16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1600200" y="440511"/>
            <a:ext cx="7100834" cy="6397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2400" dirty="0" smtClean="0">
                <a:latin typeface="Candara" panose="020E0502030303020204" pitchFamily="34" charset="0"/>
              </a:rPr>
              <a:t>Cable </a:t>
            </a:r>
            <a:r>
              <a:rPr lang="es-419" sz="2400" dirty="0" err="1" smtClean="0">
                <a:latin typeface="Candara" panose="020E0502030303020204" pitchFamily="34" charset="0"/>
              </a:rPr>
              <a:t>Trays</a:t>
            </a:r>
            <a:r>
              <a:rPr lang="es-419" sz="2400" dirty="0" smtClean="0">
                <a:latin typeface="Candara" panose="020E0502030303020204" pitchFamily="34" charset="0"/>
              </a:rPr>
              <a:t>, </a:t>
            </a:r>
            <a:r>
              <a:rPr lang="es-419" sz="2400" dirty="0" err="1" smtClean="0">
                <a:latin typeface="Candara" panose="020E0502030303020204" pitchFamily="34" charset="0"/>
              </a:rPr>
              <a:t>Cabinets</a:t>
            </a:r>
            <a:r>
              <a:rPr lang="es-419" sz="2400" dirty="0" smtClean="0">
                <a:latin typeface="Candara" panose="020E0502030303020204" pitchFamily="34" charset="0"/>
              </a:rPr>
              <a:t> and Racks</a:t>
            </a:r>
            <a:endParaRPr lang="es-419" sz="1100" dirty="0">
              <a:latin typeface="Candara" panose="020E0502030303020204" pitchFamily="34" charset="0"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s-419" sz="11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15362" name="Picture 2" descr="Rack Steel 7' x 19&quot;  45UR Black (threaded holes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3790950"/>
            <a:ext cx="10668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11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sz="2400" dirty="0" err="1" smtClean="0">
                <a:latin typeface="Candara" panose="020E0502030303020204" pitchFamily="34" charset="0"/>
              </a:rPr>
              <a:t>Raceways</a:t>
            </a:r>
            <a:r>
              <a:rPr lang="es-419" sz="2400" dirty="0" smtClean="0">
                <a:latin typeface="Candara" panose="020E0502030303020204" pitchFamily="34" charset="0"/>
              </a:rPr>
              <a:t> and </a:t>
            </a:r>
            <a:r>
              <a:rPr lang="es-419" sz="2400" dirty="0" err="1" smtClean="0">
                <a:latin typeface="Candara" panose="020E0502030303020204" pitchFamily="34" charset="0"/>
              </a:rPr>
              <a:t>Accessories</a:t>
            </a:r>
            <a:endParaRPr lang="en-US" sz="2400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sz="half" idx="1"/>
          </p:nvPr>
        </p:nvSpPr>
        <p:spPr>
          <a:xfrm>
            <a:off x="2514600" y="1752600"/>
            <a:ext cx="1752600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PVC </a:t>
            </a:r>
            <a:r>
              <a:rPr lang="en-GB" sz="1600" dirty="0" smtClean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raceways fire </a:t>
            </a:r>
            <a:r>
              <a:rPr lang="en-GB" sz="1600" dirty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retardant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Surface boxes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Other fittings</a:t>
            </a:r>
            <a:endParaRPr lang="es-US" sz="1600" dirty="0" smtClean="0">
              <a:solidFill>
                <a:schemeClr val="tx2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4"/>
          <p:cNvSpPr txBox="1">
            <a:spLocks noGrp="1"/>
          </p:cNvSpPr>
          <p:nvPr>
            <p:ph sz="half" idx="2"/>
          </p:nvPr>
        </p:nvSpPr>
        <p:spPr>
          <a:xfrm>
            <a:off x="6934200" y="1752600"/>
            <a:ext cx="19812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Toolkits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Mounting Accessories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Consumable </a:t>
            </a:r>
            <a:r>
              <a:rPr lang="en-GB" sz="1600" dirty="0">
                <a:solidFill>
                  <a:schemeClr val="tx2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supplies</a:t>
            </a:r>
            <a:endParaRPr lang="es-US" sz="1600" dirty="0" smtClean="0">
              <a:solidFill>
                <a:schemeClr val="tx2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7" descr="Raceways and Box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057400"/>
            <a:ext cx="1390650" cy="156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5" descr="Raceways and Accessor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4038600"/>
            <a:ext cx="2705100" cy="219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495800" y="1259724"/>
            <a:ext cx="0" cy="533855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1" descr="55847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13460" y="4135004"/>
            <a:ext cx="2398343" cy="159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8212512-lo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070" y="5323931"/>
            <a:ext cx="938583" cy="79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8212552-lo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071" y="4522859"/>
            <a:ext cx="825909" cy="78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8212542-lo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81" y="4546792"/>
            <a:ext cx="832377" cy="77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Termination Kit for ST/SC Multimode Connector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812" y="1737334"/>
            <a:ext cx="2367682" cy="234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5" descr="8212512-low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072" y="5338914"/>
            <a:ext cx="938583" cy="79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96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2111276"/>
            <a:ext cx="3657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tx2"/>
                </a:solidFill>
                <a:latin typeface="Candara" panose="020E0502030303020204" pitchFamily="34" charset="0"/>
              </a:rPr>
              <a:t>We offer immediate delivery of products from our distribution </a:t>
            </a:r>
            <a:r>
              <a:rPr lang="en-GB" sz="1600" dirty="0" err="1">
                <a:solidFill>
                  <a:schemeClr val="tx2"/>
                </a:solidFill>
                <a:latin typeface="Candara" panose="020E0502030303020204" pitchFamily="34" charset="0"/>
              </a:rPr>
              <a:t>center</a:t>
            </a:r>
            <a:r>
              <a:rPr lang="en-GB" sz="1600" dirty="0">
                <a:solidFill>
                  <a:schemeClr val="tx2"/>
                </a:solidFill>
                <a:latin typeface="Candara" panose="020E0502030303020204" pitchFamily="34" charset="0"/>
              </a:rPr>
              <a:t> in Medley, Florida.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GB" sz="16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tx2"/>
                </a:solidFill>
                <a:latin typeface="Candara" panose="020E0502030303020204" pitchFamily="34" charset="0"/>
              </a:rPr>
              <a:t>Operating in each </a:t>
            </a:r>
            <a:r>
              <a:rPr lang="en-GB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country, </a:t>
            </a:r>
            <a:r>
              <a:rPr lang="en-GB" sz="1600" dirty="0">
                <a:solidFill>
                  <a:schemeClr val="tx2"/>
                </a:solidFill>
                <a:latin typeface="Candara" panose="020E0502030303020204" pitchFamily="34" charset="0"/>
              </a:rPr>
              <a:t>our Authorized Representatives offer specific local inventories to meet the needs of </a:t>
            </a:r>
            <a:r>
              <a:rPr lang="en-GB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their markets.</a:t>
            </a:r>
            <a:endParaRPr lang="en-GB" sz="16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GB" sz="16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Our automated </a:t>
            </a:r>
            <a:r>
              <a:rPr lang="en-GB" sz="1600" dirty="0">
                <a:solidFill>
                  <a:schemeClr val="tx2"/>
                </a:solidFill>
                <a:latin typeface="Candara" panose="020E0502030303020204" pitchFamily="34" charset="0"/>
              </a:rPr>
              <a:t>process </a:t>
            </a:r>
            <a:r>
              <a:rPr lang="en-GB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ensures shipment accuracy.</a:t>
            </a:r>
            <a:endParaRPr lang="en-US" sz="16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Picture 3" descr="https://newlinkusa.files.wordpress.com/2015/03/warehouse2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2057400"/>
            <a:ext cx="3775607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600200" y="440511"/>
            <a:ext cx="7100834" cy="6397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2400" dirty="0" err="1" smtClean="0">
                <a:latin typeface="Candara" panose="020E0502030303020204" pitchFamily="34" charset="0"/>
              </a:rPr>
              <a:t>Immediate</a:t>
            </a:r>
            <a:r>
              <a:rPr lang="es-419" sz="2400" dirty="0" smtClean="0">
                <a:latin typeface="Candara" panose="020E0502030303020204" pitchFamily="34" charset="0"/>
              </a:rPr>
              <a:t> </a:t>
            </a:r>
            <a:r>
              <a:rPr lang="es-419" sz="2400" dirty="0" err="1" smtClean="0">
                <a:latin typeface="Candara" panose="020E0502030303020204" pitchFamily="34" charset="0"/>
              </a:rPr>
              <a:t>Delivery</a:t>
            </a:r>
            <a:r>
              <a:rPr lang="es-419" sz="2400" dirty="0" smtClean="0">
                <a:latin typeface="Candara" panose="020E0502030303020204" pitchFamily="34" charset="0"/>
              </a:rPr>
              <a:t> and Local Stock </a:t>
            </a:r>
            <a:r>
              <a:rPr lang="es-419" sz="2400" dirty="0" err="1" smtClean="0">
                <a:latin typeface="Candara" panose="020E0502030303020204" pitchFamily="34" charset="0"/>
              </a:rPr>
              <a:t>Available</a:t>
            </a:r>
            <a:endParaRPr lang="es-419" sz="11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753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718" y="4535738"/>
            <a:ext cx="1998877" cy="19928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1676400"/>
            <a:ext cx="4267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tx2"/>
                </a:solidFill>
                <a:latin typeface="Candara" panose="020E0502030303020204" pitchFamily="34" charset="0"/>
              </a:rPr>
              <a:t>Training </a:t>
            </a:r>
            <a:r>
              <a:rPr lang="en-GB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for our </a:t>
            </a:r>
            <a:r>
              <a:rPr lang="en-GB" sz="1600" dirty="0">
                <a:solidFill>
                  <a:schemeClr val="tx2"/>
                </a:solidFill>
                <a:latin typeface="Candara" panose="020E0502030303020204" pitchFamily="34" charset="0"/>
              </a:rPr>
              <a:t>business partners and authorized installers.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GB" sz="16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Technological breakfasts</a:t>
            </a:r>
            <a:endParaRPr lang="en-GB" sz="16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GB" sz="16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tx2"/>
                </a:solidFill>
                <a:latin typeface="Candara" panose="020E0502030303020204" pitchFamily="34" charset="0"/>
              </a:rPr>
              <a:t>Training to final consumers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GB" sz="16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tx2"/>
                </a:solidFill>
                <a:latin typeface="Candara" panose="020E0502030303020204" pitchFamily="34" charset="0"/>
              </a:rPr>
              <a:t>Consultation in design</a:t>
            </a:r>
            <a:endParaRPr lang="es-419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600200" y="440511"/>
            <a:ext cx="7100834" cy="6397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419" sz="2400" dirty="0" err="1" smtClean="0">
                <a:latin typeface="Candara" panose="020E0502030303020204" pitchFamily="34" charset="0"/>
              </a:rPr>
              <a:t>Customer</a:t>
            </a:r>
            <a:r>
              <a:rPr lang="es-419" sz="2400" dirty="0" smtClean="0">
                <a:latin typeface="Candara" panose="020E0502030303020204" pitchFamily="34" charset="0"/>
              </a:rPr>
              <a:t> </a:t>
            </a:r>
            <a:r>
              <a:rPr lang="es-419" sz="2400" dirty="0" err="1" smtClean="0">
                <a:latin typeface="Candara" panose="020E0502030303020204" pitchFamily="34" charset="0"/>
              </a:rPr>
              <a:t>Oriented</a:t>
            </a:r>
            <a:r>
              <a:rPr lang="es-419" sz="2400" dirty="0" smtClean="0">
                <a:latin typeface="Candara" panose="020E0502030303020204" pitchFamily="34" charset="0"/>
              </a:rPr>
              <a:t> </a:t>
            </a:r>
            <a:r>
              <a:rPr lang="es-419" sz="2400" dirty="0" err="1" smtClean="0">
                <a:latin typeface="Candara" panose="020E0502030303020204" pitchFamily="34" charset="0"/>
              </a:rPr>
              <a:t>Certifications</a:t>
            </a:r>
            <a:r>
              <a:rPr lang="es-419" sz="2400" dirty="0" smtClean="0">
                <a:latin typeface="Candara" panose="020E0502030303020204" pitchFamily="34" charset="0"/>
              </a:rPr>
              <a:t> and Trainings</a:t>
            </a:r>
            <a:endParaRPr lang="es-419" sz="2400" dirty="0">
              <a:latin typeface="Candara" panose="020E0502030303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s-419" sz="11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740" y="1612726"/>
            <a:ext cx="3290834" cy="2468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3981450"/>
            <a:ext cx="32258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3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01136796">
  <a:themeElements>
    <a:clrScheme name="ms01_1 1">
      <a:dk1>
        <a:srgbClr val="1D528D"/>
      </a:dk1>
      <a:lt1>
        <a:srgbClr val="FFFFFF"/>
      </a:lt1>
      <a:dk2>
        <a:srgbClr val="000000"/>
      </a:dk2>
      <a:lt2>
        <a:srgbClr val="CACACA"/>
      </a:lt2>
      <a:accent1>
        <a:srgbClr val="0099CC"/>
      </a:accent1>
      <a:accent2>
        <a:srgbClr val="BFA907"/>
      </a:accent2>
      <a:accent3>
        <a:srgbClr val="FFFFFF"/>
      </a:accent3>
      <a:accent4>
        <a:srgbClr val="174578"/>
      </a:accent4>
      <a:accent5>
        <a:srgbClr val="AACAE2"/>
      </a:accent5>
      <a:accent6>
        <a:srgbClr val="AD9906"/>
      </a:accent6>
      <a:hlink>
        <a:srgbClr val="6E81E0"/>
      </a:hlink>
      <a:folHlink>
        <a:srgbClr val="009999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BFA907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AD990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4E40A4"/>
        </a:dk1>
        <a:lt1>
          <a:srgbClr val="FFFFFF"/>
        </a:lt1>
        <a:dk2>
          <a:srgbClr val="000000"/>
        </a:dk2>
        <a:lt2>
          <a:srgbClr val="CACACA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1358B"/>
        </a:accent4>
        <a:accent5>
          <a:srgbClr val="C4B8F2"/>
        </a:accent5>
        <a:accent6>
          <a:srgbClr val="007373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666699"/>
        </a:dk1>
        <a:lt1>
          <a:srgbClr val="FFFFFF"/>
        </a:lt1>
        <a:dk2>
          <a:srgbClr val="000000"/>
        </a:dk2>
        <a:lt2>
          <a:srgbClr val="CACACA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umericAssetId xmlns="145c5697-5eb5-440b-b2f1-a8273fb59250" xsi:nil="true"/>
    <AssetType xmlns="145c5697-5eb5-440b-b2f1-a8273fb59250">TP</AssetType>
    <Markets xmlns="145c5697-5eb5-440b-b2f1-a8273fb59250" xsi:nil="true"/>
    <AppVer xmlns="145c5697-5eb5-440b-b2f1-a8273fb59250" xsi:nil="true"/>
    <AuthoringAssetId xmlns="145c5697-5eb5-440b-b2f1-a8273fb59250">TP001136796</AuthoringAssetId>
    <AssetId xmlns="145c5697-5eb5-440b-b2f1-a8273fb59250">TS001136796</AssetI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C3831ACA17D8814887A164412888521E" ma:contentTypeVersion="7" ma:contentTypeDescription="Create a new document." ma:contentTypeScope="" ma:versionID="ed1fea5d08807278759d338940aa9e8f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174e4b03d57b3d621fa064bbab783e99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CB4F9341-0C59-4981-9BEE-ACF7FCB72489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145c5697-5eb5-440b-b2f1-a8273fb59250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C7F41DE-AA34-4959-937B-D53EF57081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DF5BCA28-9599-4DB2-8E24-422C0F20680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3E0BE0A-039D-401C-84CC-950ADC1AEA7C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TS001136796</Template>
  <TotalTime>21341</TotalTime>
  <Words>827</Words>
  <Application>Microsoft Office PowerPoint</Application>
  <PresentationFormat>On-screen Show (4:3)</PresentationFormat>
  <Paragraphs>99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Candara</vt:lpstr>
      <vt:lpstr>Times New Roman</vt:lpstr>
      <vt:lpstr>Wingdings</vt:lpstr>
      <vt:lpstr>TS001136796</vt:lpstr>
      <vt:lpstr>Image</vt:lpstr>
      <vt:lpstr>Bitmap Image</vt:lpstr>
      <vt:lpstr>NEWLINK CABLING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Raceways and Accessories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NEWLINK CABLING SYSTEMS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Newlink</dc:creator>
  <cp:lastModifiedBy>Vanessa Caroli</cp:lastModifiedBy>
  <cp:revision>170</cp:revision>
  <dcterms:created xsi:type="dcterms:W3CDTF">2013-07-03T17:52:40Z</dcterms:created>
  <dcterms:modified xsi:type="dcterms:W3CDTF">2019-07-03T17:18:46Z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arkets">
    <vt:lpwstr/>
  </property>
  <property fmtid="{D5CDD505-2E9C-101B-9397-08002B2CF9AE}" pid="3" name="AssetType">
    <vt:lpwstr>TP</vt:lpwstr>
  </property>
  <property fmtid="{D5CDD505-2E9C-101B-9397-08002B2CF9AE}" pid="4" name="BugNumber">
    <vt:lpwstr>490681L</vt:lpwstr>
  </property>
  <property fmtid="{D5CDD505-2E9C-101B-9397-08002B2CF9AE}" pid="5" name="TPInstallLocation">
    <vt:lpwstr>{Document Themes}</vt:lpwstr>
  </property>
  <property fmtid="{D5CDD505-2E9C-101B-9397-08002B2CF9AE}" pid="6" name="PrimaryImageGen">
    <vt:lpwstr>1</vt:lpwstr>
  </property>
  <property fmtid="{D5CDD505-2E9C-101B-9397-08002B2CF9AE}" pid="7" name="display_urn:schemas-microsoft-com:office:office#APAuthor">
    <vt:lpwstr>REDMOND\cynvey</vt:lpwstr>
  </property>
  <property fmtid="{D5CDD505-2E9C-101B-9397-08002B2CF9AE}" pid="8" name="APAuthor">
    <vt:lpwstr>191</vt:lpwstr>
  </property>
  <property fmtid="{D5CDD505-2E9C-101B-9397-08002B2CF9AE}" pid="9" name="Milestone">
    <vt:lpwstr>Continuous</vt:lpwstr>
  </property>
  <property fmtid="{D5CDD505-2E9C-101B-9397-08002B2CF9AE}" pid="10" name="TPAppVersion">
    <vt:lpwstr>11</vt:lpwstr>
  </property>
  <property fmtid="{D5CDD505-2E9C-101B-9397-08002B2CF9AE}" pid="11" name="TPCommandLine">
    <vt:lpwstr>{PP} {FilePath}</vt:lpwstr>
  </property>
  <property fmtid="{D5CDD505-2E9C-101B-9397-08002B2CF9AE}" pid="12" name="AssetId">
    <vt:lpwstr>TS001136796</vt:lpwstr>
  </property>
  <property fmtid="{D5CDD505-2E9C-101B-9397-08002B2CF9AE}" pid="13" name="IsSearchable">
    <vt:lpwstr>0</vt:lpwstr>
  </property>
  <property fmtid="{D5CDD505-2E9C-101B-9397-08002B2CF9AE}" pid="14" name="NumericId">
    <vt:lpwstr>-1.00000000000000</vt:lpwstr>
  </property>
  <property fmtid="{D5CDD505-2E9C-101B-9397-08002B2CF9AE}" pid="15" name="PublishTargets">
    <vt:lpwstr>OfficeOnline</vt:lpwstr>
  </property>
  <property fmtid="{D5CDD505-2E9C-101B-9397-08002B2CF9AE}" pid="16" name="TPLaunchHelpLinkType">
    <vt:lpwstr>Template</vt:lpwstr>
  </property>
  <property fmtid="{D5CDD505-2E9C-101B-9397-08002B2CF9AE}" pid="17" name="TPFriendlyName">
    <vt:lpwstr>Sample presentation slides (Sliver droplets design)</vt:lpwstr>
  </property>
  <property fmtid="{D5CDD505-2E9C-101B-9397-08002B2CF9AE}" pid="18" name="display_urn:schemas-microsoft-com:office:office#APEditor">
    <vt:lpwstr>REDMOND\v-luannv</vt:lpwstr>
  </property>
  <property fmtid="{D5CDD505-2E9C-101B-9397-08002B2CF9AE}" pid="19" name="APEditor">
    <vt:lpwstr>92</vt:lpwstr>
  </property>
  <property fmtid="{D5CDD505-2E9C-101B-9397-08002B2CF9AE}" pid="20" name="Provider">
    <vt:lpwstr>EY001138790</vt:lpwstr>
  </property>
  <property fmtid="{D5CDD505-2E9C-101B-9397-08002B2CF9AE}" pid="21" name="SourceTitle">
    <vt:lpwstr>Sample presentation slides (Sliver droplets design)</vt:lpwstr>
  </property>
  <property fmtid="{D5CDD505-2E9C-101B-9397-08002B2CF9AE}" pid="22" name="TPApplication">
    <vt:lpwstr>PowerPoint</vt:lpwstr>
  </property>
  <property fmtid="{D5CDD505-2E9C-101B-9397-08002B2CF9AE}" pid="23" name="TPLaunchHelpLink">
    <vt:lpwstr/>
  </property>
  <property fmtid="{D5CDD505-2E9C-101B-9397-08002B2CF9AE}" pid="24" name="TemplateType">
    <vt:lpwstr>Presentations</vt:lpwstr>
  </property>
  <property fmtid="{D5CDD505-2E9C-101B-9397-08002B2CF9AE}" pid="25" name="OpenTemplate">
    <vt:lpwstr>1</vt:lpwstr>
  </property>
  <property fmtid="{D5CDD505-2E9C-101B-9397-08002B2CF9AE}" pid="26" name="UACurrentWords">
    <vt:lpwstr>0</vt:lpwstr>
  </property>
  <property fmtid="{D5CDD505-2E9C-101B-9397-08002B2CF9AE}" pid="27" name="UALocRecommendation">
    <vt:lpwstr>Localize</vt:lpwstr>
  </property>
  <property fmtid="{D5CDD505-2E9C-101B-9397-08002B2CF9AE}" pid="28" name="Applications">
    <vt:lpwstr>66;#PowerPoint - Design Templt 2003;#64;#PowerPoint 2003;#67;#PowerPoint - Design Templt 12;#182;#Office XP;#65;#Microsoft Office PowerPoint 2007;#79;#Template 12</vt:lpwstr>
  </property>
  <property fmtid="{D5CDD505-2E9C-101B-9397-08002B2CF9AE}" pid="29" name="TemplateStatus">
    <vt:lpwstr>Complete</vt:lpwstr>
  </property>
  <property fmtid="{D5CDD505-2E9C-101B-9397-08002B2CF9AE}" pid="30" name="ContentTypeId">
    <vt:lpwstr>0x0101006025706CF4CD034688BEBAE97A2E701D020200C3831ACA17D8814887A164412888521E</vt:lpwstr>
  </property>
  <property fmtid="{D5CDD505-2E9C-101B-9397-08002B2CF9AE}" pid="31" name="IsDeleted">
    <vt:lpwstr>0</vt:lpwstr>
  </property>
  <property fmtid="{D5CDD505-2E9C-101B-9397-08002B2CF9AE}" pid="32" name="ShowIn">
    <vt:lpwstr>Show everywhere</vt:lpwstr>
  </property>
  <property fmtid="{D5CDD505-2E9C-101B-9397-08002B2CF9AE}" pid="33" name="PublishStatusLookup">
    <vt:lpwstr>259161</vt:lpwstr>
  </property>
  <property fmtid="{D5CDD505-2E9C-101B-9397-08002B2CF9AE}" pid="34" name="TPClientViewer">
    <vt:lpwstr>Microsoft Office PowerPoint</vt:lpwstr>
  </property>
  <property fmtid="{D5CDD505-2E9C-101B-9397-08002B2CF9AE}" pid="35" name="TPComponent">
    <vt:lpwstr>PPTFiles</vt:lpwstr>
  </property>
  <property fmtid="{D5CDD505-2E9C-101B-9397-08002B2CF9AE}" pid="36" name="TPNamespace">
    <vt:lpwstr>POWERPNT</vt:lpwstr>
  </property>
  <property fmtid="{D5CDD505-2E9C-101B-9397-08002B2CF9AE}" pid="37" name="APTrustLevel">
    <vt:lpwstr>1.00000000000000</vt:lpwstr>
  </property>
  <property fmtid="{D5CDD505-2E9C-101B-9397-08002B2CF9AE}" pid="38" name="TrustLevel">
    <vt:lpwstr>Microsoft Managed Content</vt:lpwstr>
  </property>
  <property fmtid="{D5CDD505-2E9C-101B-9397-08002B2CF9AE}" pid="39" name="Content Type">
    <vt:lpwstr>OOFile</vt:lpwstr>
  </property>
  <property fmtid="{D5CDD505-2E9C-101B-9397-08002B2CF9AE}" pid="40" name="AuthoringAssetId">
    <vt:lpwstr>TP001136796</vt:lpwstr>
  </property>
  <property fmtid="{D5CDD505-2E9C-101B-9397-08002B2CF9AE}" pid="41" name="NumericAssetId">
    <vt:lpwstr/>
  </property>
  <property fmtid="{D5CDD505-2E9C-101B-9397-08002B2CF9AE}" pid="42" name="AppVer">
    <vt:lpwstr/>
  </property>
</Properties>
</file>