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60" r:id="rId5"/>
    <p:sldId id="261" r:id="rId6"/>
    <p:sldId id="277" r:id="rId7"/>
    <p:sldId id="263" r:id="rId8"/>
    <p:sldId id="278" r:id="rId9"/>
    <p:sldId id="264" r:id="rId10"/>
    <p:sldId id="281" r:id="rId11"/>
    <p:sldId id="265" r:id="rId12"/>
    <p:sldId id="280" r:id="rId13"/>
    <p:sldId id="279" r:id="rId14"/>
    <p:sldId id="266" r:id="rId15"/>
    <p:sldId id="267" r:id="rId16"/>
    <p:sldId id="268" r:id="rId17"/>
    <p:sldId id="269" r:id="rId18"/>
    <p:sldId id="270" r:id="rId19"/>
    <p:sldId id="271" r:id="rId20"/>
    <p:sldId id="272" r:id="rId21"/>
    <p:sldId id="273" r:id="rId22"/>
    <p:sldId id="274" r:id="rId23"/>
    <p:sldId id="276" r:id="rId24"/>
  </p:sldIdLst>
  <p:sldSz cx="12192000" cy="6858000"/>
  <p:notesSz cx="6858000" cy="9144000"/>
  <p:defaultTextStyle>
    <a:defPPr>
      <a:defRPr lang="es-NI"/>
    </a:defPPr>
    <a:lvl1pPr algn="l" rtl="0" eaLnBrk="0" fontAlgn="base" hangingPunct="0">
      <a:spcBef>
        <a:spcPct val="0"/>
      </a:spcBef>
      <a:spcAft>
        <a:spcPct val="0"/>
      </a:spcAft>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6"/>
    <p:restoredTop sz="94658"/>
  </p:normalViewPr>
  <p:slideViewPr>
    <p:cSldViewPr snapToGrid="0">
      <p:cViewPr varScale="1">
        <p:scale>
          <a:sx n="99" d="100"/>
          <a:sy n="99" d="100"/>
        </p:scale>
        <p:origin x="184"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Shape 99">
            <a:extLst>
              <a:ext uri="{FF2B5EF4-FFF2-40B4-BE49-F238E27FC236}">
                <a16:creationId xmlns:a16="http://schemas.microsoft.com/office/drawing/2014/main" id="{14A6771B-D1C3-3C00-B9D2-50050006DE01}"/>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267" name="Shape 100">
            <a:extLst>
              <a:ext uri="{FF2B5EF4-FFF2-40B4-BE49-F238E27FC236}">
                <a16:creationId xmlns:a16="http://schemas.microsoft.com/office/drawing/2014/main" id="{42404F60-F8EB-BC73-543D-7439CFA56D2B}"/>
              </a:ext>
            </a:extLst>
          </p:cNvPr>
          <p:cNvSpPr>
            <a:spLocks noGrp="1" noChangeArrowheads="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s-NI" altLang="es-NI">
              <a:sym typeface="Calibri" panose="020F0502020204030204"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1pPr>
    <a:lvl2pPr marL="742950" indent="-28575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2pPr>
    <a:lvl3pPr marL="1143000" indent="-22860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3pPr>
    <a:lvl4pPr marL="1600200" indent="-22860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4pPr>
    <a:lvl5pPr marL="2057400" indent="-22860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2" name="Número de diapositiva">
            <a:extLst>
              <a:ext uri="{FF2B5EF4-FFF2-40B4-BE49-F238E27FC236}">
                <a16:creationId xmlns:a16="http://schemas.microsoft.com/office/drawing/2014/main" id="{9507D6C9-51DC-160B-76D5-6907CFC52840}"/>
              </a:ext>
            </a:extLst>
          </p:cNvPr>
          <p:cNvSpPr txBox="1">
            <a:spLocks noGrp="1" noChangeArrowheads="1"/>
          </p:cNvSpPr>
          <p:nvPr>
            <p:ph type="sldNum" sz="quarter" idx="10"/>
          </p:nvPr>
        </p:nvSpPr>
        <p:spPr>
          <a:ln/>
        </p:spPr>
        <p:txBody>
          <a:bodyPr/>
          <a:lstStyle>
            <a:lvl1pPr>
              <a:defRPr/>
            </a:lvl1pPr>
          </a:lstStyle>
          <a:p>
            <a:pPr>
              <a:defRPr/>
            </a:pPr>
            <a:fld id="{A9971E8C-8ABD-614B-8C75-0395E936F8B2}" type="slidenum">
              <a:rPr lang="es-NI" altLang="es-NI"/>
              <a:pPr>
                <a:defRPr/>
              </a:pPr>
              <a:t>‹#›</a:t>
            </a:fld>
            <a:endParaRPr lang="es-NI" altLang="es-NI"/>
          </a:p>
        </p:txBody>
      </p:sp>
    </p:spTree>
    <p:extLst>
      <p:ext uri="{BB962C8B-B14F-4D97-AF65-F5344CB8AC3E}">
        <p14:creationId xmlns:p14="http://schemas.microsoft.com/office/powerpoint/2010/main" val="37447927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 name="Número de diapositiva">
            <a:extLst>
              <a:ext uri="{FF2B5EF4-FFF2-40B4-BE49-F238E27FC236}">
                <a16:creationId xmlns:a16="http://schemas.microsoft.com/office/drawing/2014/main" id="{8F9019E5-4867-27F7-F1B9-EB79238D51D3}"/>
              </a:ext>
            </a:extLst>
          </p:cNvPr>
          <p:cNvSpPr txBox="1">
            <a:spLocks noGrp="1" noChangeArrowheads="1"/>
          </p:cNvSpPr>
          <p:nvPr>
            <p:ph type="sldNum" sz="quarter" idx="10"/>
          </p:nvPr>
        </p:nvSpPr>
        <p:spPr>
          <a:ln/>
        </p:spPr>
        <p:txBody>
          <a:bodyPr/>
          <a:lstStyle>
            <a:lvl1pPr>
              <a:defRPr/>
            </a:lvl1pPr>
          </a:lstStyle>
          <a:p>
            <a:pPr>
              <a:defRPr/>
            </a:pPr>
            <a:fld id="{C40429D4-0A8C-2B42-B861-AB79013B92D1}" type="slidenum">
              <a:rPr lang="es-NI" altLang="es-NI"/>
              <a:pPr>
                <a:defRPr/>
              </a:pPr>
              <a:t>‹#›</a:t>
            </a:fld>
            <a:endParaRPr lang="es-NI" altLang="es-NI"/>
          </a:p>
        </p:txBody>
      </p:sp>
    </p:spTree>
    <p:extLst>
      <p:ext uri="{BB962C8B-B14F-4D97-AF65-F5344CB8AC3E}">
        <p14:creationId xmlns:p14="http://schemas.microsoft.com/office/powerpoint/2010/main" val="52239775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2" name="Número de diapositiva">
            <a:extLst>
              <a:ext uri="{FF2B5EF4-FFF2-40B4-BE49-F238E27FC236}">
                <a16:creationId xmlns:a16="http://schemas.microsoft.com/office/drawing/2014/main" id="{00E81045-DD3B-01BA-3646-9E4AEC00039D}"/>
              </a:ext>
            </a:extLst>
          </p:cNvPr>
          <p:cNvSpPr txBox="1">
            <a:spLocks noGrp="1" noChangeArrowheads="1"/>
          </p:cNvSpPr>
          <p:nvPr>
            <p:ph type="sldNum" sz="quarter" idx="10"/>
          </p:nvPr>
        </p:nvSpPr>
        <p:spPr>
          <a:ln/>
        </p:spPr>
        <p:txBody>
          <a:bodyPr/>
          <a:lstStyle>
            <a:lvl1pPr>
              <a:defRPr/>
            </a:lvl1pPr>
          </a:lstStyle>
          <a:p>
            <a:pPr>
              <a:defRPr/>
            </a:pPr>
            <a:fld id="{578CDBC0-B616-FA43-BCEF-A20D12B6EBC6}" type="slidenum">
              <a:rPr lang="es-NI" altLang="es-NI"/>
              <a:pPr>
                <a:defRPr/>
              </a:pPr>
              <a:t>‹#›</a:t>
            </a:fld>
            <a:endParaRPr lang="es-NI" altLang="es-NI"/>
          </a:p>
        </p:txBody>
      </p:sp>
    </p:spTree>
    <p:extLst>
      <p:ext uri="{BB962C8B-B14F-4D97-AF65-F5344CB8AC3E}">
        <p14:creationId xmlns:p14="http://schemas.microsoft.com/office/powerpoint/2010/main" val="17473368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 name="Número de diapositiva">
            <a:extLst>
              <a:ext uri="{FF2B5EF4-FFF2-40B4-BE49-F238E27FC236}">
                <a16:creationId xmlns:a16="http://schemas.microsoft.com/office/drawing/2014/main" id="{E2CA2411-EAD0-C89F-BF75-B87BF2B54A9B}"/>
              </a:ext>
            </a:extLst>
          </p:cNvPr>
          <p:cNvSpPr txBox="1">
            <a:spLocks noGrp="1" noChangeArrowheads="1"/>
          </p:cNvSpPr>
          <p:nvPr>
            <p:ph type="sldNum" sz="quarter" idx="10"/>
          </p:nvPr>
        </p:nvSpPr>
        <p:spPr>
          <a:ln/>
        </p:spPr>
        <p:txBody>
          <a:bodyPr/>
          <a:lstStyle>
            <a:lvl1pPr>
              <a:defRPr/>
            </a:lvl1pPr>
          </a:lstStyle>
          <a:p>
            <a:pPr>
              <a:defRPr/>
            </a:pPr>
            <a:fld id="{8A01E795-12F8-694F-B370-072CB04CEDE9}" type="slidenum">
              <a:rPr lang="es-NI" altLang="es-NI"/>
              <a:pPr>
                <a:defRPr/>
              </a:pPr>
              <a:t>‹#›</a:t>
            </a:fld>
            <a:endParaRPr lang="es-NI" altLang="es-NI"/>
          </a:p>
        </p:txBody>
      </p:sp>
    </p:spTree>
    <p:extLst>
      <p:ext uri="{BB962C8B-B14F-4D97-AF65-F5344CB8AC3E}">
        <p14:creationId xmlns:p14="http://schemas.microsoft.com/office/powerpoint/2010/main" val="396230073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endParaRPr/>
          </a:p>
        </p:txBody>
      </p:sp>
      <p:sp>
        <p:nvSpPr>
          <p:cNvPr id="2" name="Número de diapositiva">
            <a:extLst>
              <a:ext uri="{FF2B5EF4-FFF2-40B4-BE49-F238E27FC236}">
                <a16:creationId xmlns:a16="http://schemas.microsoft.com/office/drawing/2014/main" id="{76B3CD57-0939-C0D6-40B6-8E876D44F786}"/>
              </a:ext>
            </a:extLst>
          </p:cNvPr>
          <p:cNvSpPr txBox="1">
            <a:spLocks noGrp="1" noChangeArrowheads="1"/>
          </p:cNvSpPr>
          <p:nvPr>
            <p:ph type="sldNum" sz="quarter" idx="22"/>
          </p:nvPr>
        </p:nvSpPr>
        <p:spPr>
          <a:ln/>
        </p:spPr>
        <p:txBody>
          <a:bodyPr/>
          <a:lstStyle>
            <a:lvl1pPr>
              <a:defRPr/>
            </a:lvl1pPr>
          </a:lstStyle>
          <a:p>
            <a:pPr>
              <a:defRPr/>
            </a:pPr>
            <a:fld id="{52A676E9-27BF-8B4F-99E9-F58AFDB4111B}" type="slidenum">
              <a:rPr lang="es-NI" altLang="es-NI"/>
              <a:pPr>
                <a:defRPr/>
              </a:pPr>
              <a:t>‹#›</a:t>
            </a:fld>
            <a:endParaRPr lang="es-NI" altLang="es-NI"/>
          </a:p>
        </p:txBody>
      </p:sp>
    </p:spTree>
    <p:extLst>
      <p:ext uri="{BB962C8B-B14F-4D97-AF65-F5344CB8AC3E}">
        <p14:creationId xmlns:p14="http://schemas.microsoft.com/office/powerpoint/2010/main" val="362983868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2" name="Número de diapositiva">
            <a:extLst>
              <a:ext uri="{FF2B5EF4-FFF2-40B4-BE49-F238E27FC236}">
                <a16:creationId xmlns:a16="http://schemas.microsoft.com/office/drawing/2014/main" id="{E67B5804-0E5C-8D70-3A31-07A86B36F2FB}"/>
              </a:ext>
            </a:extLst>
          </p:cNvPr>
          <p:cNvSpPr txBox="1">
            <a:spLocks noGrp="1" noChangeArrowheads="1"/>
          </p:cNvSpPr>
          <p:nvPr>
            <p:ph type="sldNum" sz="quarter" idx="10"/>
          </p:nvPr>
        </p:nvSpPr>
        <p:spPr>
          <a:ln/>
        </p:spPr>
        <p:txBody>
          <a:bodyPr/>
          <a:lstStyle>
            <a:lvl1pPr>
              <a:defRPr/>
            </a:lvl1pPr>
          </a:lstStyle>
          <a:p>
            <a:pPr>
              <a:defRPr/>
            </a:pPr>
            <a:fld id="{1308BBD0-993D-E847-856F-12112D131FD4}" type="slidenum">
              <a:rPr lang="es-NI" altLang="es-NI"/>
              <a:pPr>
                <a:defRPr/>
              </a:pPr>
              <a:t>‹#›</a:t>
            </a:fld>
            <a:endParaRPr lang="es-NI" altLang="es-NI"/>
          </a:p>
        </p:txBody>
      </p:sp>
    </p:spTree>
    <p:extLst>
      <p:ext uri="{BB962C8B-B14F-4D97-AF65-F5344CB8AC3E}">
        <p14:creationId xmlns:p14="http://schemas.microsoft.com/office/powerpoint/2010/main" val="356749045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CDB9125C-67DF-DED9-12C3-F1DEFB3E5DEB}"/>
              </a:ext>
            </a:extLst>
          </p:cNvPr>
          <p:cNvSpPr txBox="1">
            <a:spLocks noGrp="1" noChangeArrowheads="1"/>
          </p:cNvSpPr>
          <p:nvPr>
            <p:ph type="sldNum" sz="quarter" idx="10"/>
          </p:nvPr>
        </p:nvSpPr>
        <p:spPr>
          <a:ln/>
        </p:spPr>
        <p:txBody>
          <a:bodyPr/>
          <a:lstStyle>
            <a:lvl1pPr>
              <a:defRPr/>
            </a:lvl1pPr>
          </a:lstStyle>
          <a:p>
            <a:pPr>
              <a:defRPr/>
            </a:pPr>
            <a:fld id="{E5FB7A02-479E-D34B-9017-95FDFC2EE1FE}" type="slidenum">
              <a:rPr lang="es-NI" altLang="es-NI"/>
              <a:pPr>
                <a:defRPr/>
              </a:pPr>
              <a:t>‹#›</a:t>
            </a:fld>
            <a:endParaRPr lang="es-NI" altLang="es-NI"/>
          </a:p>
        </p:txBody>
      </p:sp>
    </p:spTree>
    <p:extLst>
      <p:ext uri="{BB962C8B-B14F-4D97-AF65-F5344CB8AC3E}">
        <p14:creationId xmlns:p14="http://schemas.microsoft.com/office/powerpoint/2010/main" val="13973185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endParaRPr/>
          </a:p>
        </p:txBody>
      </p:sp>
      <p:sp>
        <p:nvSpPr>
          <p:cNvPr id="2" name="Número de diapositiva">
            <a:extLst>
              <a:ext uri="{FF2B5EF4-FFF2-40B4-BE49-F238E27FC236}">
                <a16:creationId xmlns:a16="http://schemas.microsoft.com/office/drawing/2014/main" id="{62307C34-4414-81F7-E600-B0E52EBCD6AE}"/>
              </a:ext>
            </a:extLst>
          </p:cNvPr>
          <p:cNvSpPr txBox="1">
            <a:spLocks noGrp="1" noChangeArrowheads="1"/>
          </p:cNvSpPr>
          <p:nvPr>
            <p:ph type="sldNum" sz="quarter" idx="22"/>
          </p:nvPr>
        </p:nvSpPr>
        <p:spPr>
          <a:ln/>
        </p:spPr>
        <p:txBody>
          <a:bodyPr/>
          <a:lstStyle>
            <a:lvl1pPr>
              <a:defRPr/>
            </a:lvl1pPr>
          </a:lstStyle>
          <a:p>
            <a:pPr>
              <a:defRPr/>
            </a:pPr>
            <a:fld id="{8EC20AAE-847B-DA47-85A9-081CC197FC4F}" type="slidenum">
              <a:rPr lang="es-NI" altLang="es-NI"/>
              <a:pPr>
                <a:defRPr/>
              </a:pPr>
              <a:t>‹#›</a:t>
            </a:fld>
            <a:endParaRPr lang="es-NI" altLang="es-NI"/>
          </a:p>
        </p:txBody>
      </p:sp>
    </p:spTree>
    <p:extLst>
      <p:ext uri="{BB962C8B-B14F-4D97-AF65-F5344CB8AC3E}">
        <p14:creationId xmlns:p14="http://schemas.microsoft.com/office/powerpoint/2010/main" val="82480342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pPr lvl="0"/>
            <a:endParaRPr noProof="0">
              <a:sym typeface="Calibri"/>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2" name="Número de diapositiva">
            <a:extLst>
              <a:ext uri="{FF2B5EF4-FFF2-40B4-BE49-F238E27FC236}">
                <a16:creationId xmlns:a16="http://schemas.microsoft.com/office/drawing/2014/main" id="{384701A9-0846-1DD9-D7E0-C23DFEF5BC36}"/>
              </a:ext>
            </a:extLst>
          </p:cNvPr>
          <p:cNvSpPr txBox="1">
            <a:spLocks noGrp="1" noChangeArrowheads="1"/>
          </p:cNvSpPr>
          <p:nvPr>
            <p:ph type="sldNum" sz="quarter" idx="22"/>
          </p:nvPr>
        </p:nvSpPr>
        <p:spPr>
          <a:ln/>
        </p:spPr>
        <p:txBody>
          <a:bodyPr/>
          <a:lstStyle>
            <a:lvl1pPr>
              <a:defRPr/>
            </a:lvl1pPr>
          </a:lstStyle>
          <a:p>
            <a:pPr>
              <a:defRPr/>
            </a:pPr>
            <a:fld id="{B75984DF-4819-864B-B55A-219288FD5DEC}" type="slidenum">
              <a:rPr lang="es-NI" altLang="es-NI"/>
              <a:pPr>
                <a:defRPr/>
              </a:pPr>
              <a:t>‹#›</a:t>
            </a:fld>
            <a:endParaRPr lang="es-NI" altLang="es-NI"/>
          </a:p>
        </p:txBody>
      </p:sp>
    </p:spTree>
    <p:extLst>
      <p:ext uri="{BB962C8B-B14F-4D97-AF65-F5344CB8AC3E}">
        <p14:creationId xmlns:p14="http://schemas.microsoft.com/office/powerpoint/2010/main" val="223083251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AFAFA"/>
            </a:gs>
            <a:gs pos="100000">
              <a:srgbClr val="CFCFCF"/>
            </a:gs>
          </a:gsLst>
          <a:lin ang="5400000"/>
        </a:gradFill>
        <a:effectLst/>
      </p:bgPr>
    </p:bg>
    <p:spTree>
      <p:nvGrpSpPr>
        <p:cNvPr id="1" name=""/>
        <p:cNvGrpSpPr/>
        <p:nvPr/>
      </p:nvGrpSpPr>
      <p:grpSpPr>
        <a:xfrm>
          <a:off x="0" y="0"/>
          <a:ext cx="0" cy="0"/>
          <a:chOff x="0" y="0"/>
          <a:chExt cx="0" cy="0"/>
        </a:xfrm>
      </p:grpSpPr>
      <p:sp>
        <p:nvSpPr>
          <p:cNvPr id="1026" name="Texto del título">
            <a:extLst>
              <a:ext uri="{FF2B5EF4-FFF2-40B4-BE49-F238E27FC236}">
                <a16:creationId xmlns:a16="http://schemas.microsoft.com/office/drawing/2014/main" id="{E7AE1109-8EDB-52DE-3FDF-70A00DEF6E3F}"/>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s-NI" altLang="es-NI">
                <a:sym typeface="Calibri Light" panose="020F0302020204030204" pitchFamily="34" charset="0"/>
              </a:rPr>
              <a:t>Texto del título</a:t>
            </a:r>
          </a:p>
        </p:txBody>
      </p:sp>
      <p:sp>
        <p:nvSpPr>
          <p:cNvPr id="1027" name="Nivel de texto 1…">
            <a:extLst>
              <a:ext uri="{FF2B5EF4-FFF2-40B4-BE49-F238E27FC236}">
                <a16:creationId xmlns:a16="http://schemas.microsoft.com/office/drawing/2014/main" id="{0C368469-0FE8-75CA-8093-C10D51772ACE}"/>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s-NI" altLang="es-NI">
                <a:sym typeface="Calibri" panose="020F0502020204030204" pitchFamily="34" charset="0"/>
              </a:rPr>
              <a:t>Nivel de texto 1</a:t>
            </a:r>
          </a:p>
          <a:p>
            <a:pPr lvl="1"/>
            <a:r>
              <a:rPr lang="es-NI" altLang="es-NI">
                <a:sym typeface="Calibri" panose="020F0502020204030204" pitchFamily="34" charset="0"/>
              </a:rPr>
              <a:t>Nivel de texto 2</a:t>
            </a:r>
          </a:p>
          <a:p>
            <a:pPr lvl="2"/>
            <a:r>
              <a:rPr lang="es-NI" altLang="es-NI">
                <a:sym typeface="Calibri" panose="020F0502020204030204" pitchFamily="34" charset="0"/>
              </a:rPr>
              <a:t>Nivel de texto 3</a:t>
            </a:r>
          </a:p>
          <a:p>
            <a:pPr lvl="3"/>
            <a:r>
              <a:rPr lang="es-NI" altLang="es-NI">
                <a:sym typeface="Calibri" panose="020F0502020204030204" pitchFamily="34" charset="0"/>
              </a:rPr>
              <a:t>Nivel de texto 4</a:t>
            </a:r>
          </a:p>
          <a:p>
            <a:pPr lvl="4"/>
            <a:r>
              <a:rPr lang="es-NI" altLang="es-NI">
                <a:sym typeface="Calibri" panose="020F0502020204030204" pitchFamily="34" charset="0"/>
              </a:rPr>
              <a:t>Nivel de texto 5</a:t>
            </a:r>
          </a:p>
        </p:txBody>
      </p:sp>
      <p:sp>
        <p:nvSpPr>
          <p:cNvPr id="1028" name="Número de diapositiva">
            <a:extLst>
              <a:ext uri="{FF2B5EF4-FFF2-40B4-BE49-F238E27FC236}">
                <a16:creationId xmlns:a16="http://schemas.microsoft.com/office/drawing/2014/main" id="{D1E68DB5-752F-8708-8DF0-127476917F50}"/>
              </a:ext>
            </a:extLst>
          </p:cNvPr>
          <p:cNvSpPr txBox="1">
            <a:spLocks noGrp="1" noChangeArrowheads="1"/>
          </p:cNvSpPr>
          <p:nvPr>
            <p:ph type="sldNum" sz="quarter" idx="2"/>
          </p:nvPr>
        </p:nvSpPr>
        <p:spPr bwMode="auto">
          <a:xfrm>
            <a:off x="11095038" y="6415088"/>
            <a:ext cx="258762" cy="247650"/>
          </a:xfrm>
          <a:prstGeom prst="rect">
            <a:avLst/>
          </a:prstGeom>
          <a:noFill/>
          <a:ln>
            <a:noFill/>
          </a:ln>
        </p:spPr>
        <p:txBody>
          <a:bodyPr vert="horz" wrap="none" lIns="45719" tIns="45720" rIns="45719" bIns="45720" numCol="1" anchor="ctr" anchorCtr="0" compatLnSpc="1">
            <a:prstTxWarp prst="textNoShape">
              <a:avLst/>
            </a:prstTxWarp>
            <a:spAutoFit/>
          </a:bodyPr>
          <a:lstStyle>
            <a:lvl1pPr algn="r" eaLnBrk="1">
              <a:defRPr sz="1200" smtClean="0">
                <a:solidFill>
                  <a:srgbClr val="888888"/>
                </a:solidFill>
                <a:ea typeface="+mn-ea"/>
                <a:cs typeface="Calibri" panose="020F0502020204030204" pitchFamily="34" charset="0"/>
              </a:defRPr>
            </a:lvl1pPr>
          </a:lstStyle>
          <a:p>
            <a:pPr>
              <a:defRPr/>
            </a:pPr>
            <a:fld id="{B14C556E-C339-4446-9B19-23E3E0753223}" type="slidenum">
              <a:rPr lang="es-NI" altLang="es-NI"/>
              <a:pPr>
                <a:defRPr/>
              </a:pPr>
              <a:t>‹#›</a:t>
            </a:fld>
            <a:endParaRPr lang="es-NI" altLang="es-N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1pPr>
      <a:lvl2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j-lt"/>
          <a:ea typeface="+mj-ea"/>
          <a:cs typeface="+mj-cs"/>
          <a:sym typeface="Calibri" panose="020F0502020204030204" pitchFamily="34" charset="0"/>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j-lt"/>
          <a:ea typeface="+mj-ea"/>
          <a:cs typeface="+mj-cs"/>
          <a:sym typeface="Calibri" panose="020F0502020204030204" pitchFamily="34" charset="0"/>
        </a:defRPr>
      </a:lvl2pPr>
      <a:lvl3pPr marL="1233488" indent="-319088"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j-lt"/>
          <a:ea typeface="+mj-ea"/>
          <a:cs typeface="+mj-cs"/>
          <a:sym typeface="Calibri" panose="020F0502020204030204" pitchFamily="34" charset="0"/>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j-lt"/>
          <a:ea typeface="+mj-ea"/>
          <a:cs typeface="+mj-cs"/>
          <a:sym typeface="Calibri" panose="020F0502020204030204" pitchFamily="34" charset="0"/>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j-lt"/>
          <a:ea typeface="+mj-ea"/>
          <a:cs typeface="+mj-cs"/>
          <a:sym typeface="Calibri" panose="020F0502020204030204" pitchFamily="34" charset="0"/>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support@newlink-usa.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3" descr="Picture 3">
            <a:extLst>
              <a:ext uri="{FF2B5EF4-FFF2-40B4-BE49-F238E27FC236}">
                <a16:creationId xmlns:a16="http://schemas.microsoft.com/office/drawing/2014/main" id="{330B8A1A-4F70-568E-9104-7DC8F4C8EE5A}"/>
              </a:ext>
            </a:extLst>
          </p:cNvPr>
          <p:cNvPicPr>
            <a:picLocks noChangeAspect="1"/>
          </p:cNvPicPr>
          <p:nvPr/>
        </p:nvPicPr>
        <p:blipFill>
          <a:blip r:embed="rId2"/>
          <a:stretch>
            <a:fillRect/>
          </a:stretch>
        </p:blipFill>
        <p:spPr>
          <a:xfrm>
            <a:off x="0" y="1371600"/>
            <a:ext cx="12192000" cy="5486400"/>
          </a:xfrm>
          <a:prstGeom prst="rect">
            <a:avLst/>
          </a:prstGeom>
          <a:ln w="12700">
            <a:miter lim="400000"/>
          </a:ln>
          <a:effectLst>
            <a:outerShdw blurRad="50800" dist="50800" dir="5400000" rotWithShape="0">
              <a:srgbClr val="000000"/>
            </a:outerShdw>
          </a:effectLst>
        </p:spPr>
      </p:pic>
      <p:sp>
        <p:nvSpPr>
          <p:cNvPr id="12290" name="Rectangle 4">
            <a:extLst>
              <a:ext uri="{FF2B5EF4-FFF2-40B4-BE49-F238E27FC236}">
                <a16:creationId xmlns:a16="http://schemas.microsoft.com/office/drawing/2014/main" id="{56590A9C-CAA7-5F14-DCF6-E97FE27C1C5D}"/>
              </a:ext>
            </a:extLst>
          </p:cNvPr>
          <p:cNvSpPr>
            <a:spLocks noChangeArrowheads="1"/>
          </p:cNvSpPr>
          <p:nvPr/>
        </p:nvSpPr>
        <p:spPr bwMode="auto">
          <a:xfrm>
            <a:off x="0" y="0"/>
            <a:ext cx="12192000" cy="18573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grpSp>
        <p:nvGrpSpPr>
          <p:cNvPr id="12292" name="Rectangle 6">
            <a:extLst>
              <a:ext uri="{FF2B5EF4-FFF2-40B4-BE49-F238E27FC236}">
                <a16:creationId xmlns:a16="http://schemas.microsoft.com/office/drawing/2014/main" id="{0F6BEE51-E19C-976B-C9C5-1A9492B8F7C7}"/>
              </a:ext>
            </a:extLst>
          </p:cNvPr>
          <p:cNvGrpSpPr>
            <a:grpSpLocks/>
          </p:cNvGrpSpPr>
          <p:nvPr/>
        </p:nvGrpSpPr>
        <p:grpSpPr bwMode="auto">
          <a:xfrm>
            <a:off x="0" y="2119313"/>
            <a:ext cx="12192000" cy="711200"/>
            <a:chOff x="0" y="0"/>
            <a:chExt cx="12192000" cy="711201"/>
          </a:xfrm>
        </p:grpSpPr>
        <p:sp>
          <p:nvSpPr>
            <p:cNvPr id="12293" name="Rectángulo">
              <a:extLst>
                <a:ext uri="{FF2B5EF4-FFF2-40B4-BE49-F238E27FC236}">
                  <a16:creationId xmlns:a16="http://schemas.microsoft.com/office/drawing/2014/main" id="{71E8715C-F6F7-25E1-FDB3-6F1D283CD973}"/>
                </a:ext>
              </a:extLst>
            </p:cNvPr>
            <p:cNvSpPr>
              <a:spLocks noChangeArrowheads="1"/>
            </p:cNvSpPr>
            <p:nvPr/>
          </p:nvSpPr>
          <p:spPr bwMode="auto">
            <a:xfrm>
              <a:off x="0" y="-1"/>
              <a:ext cx="12192000" cy="711203"/>
            </a:xfrm>
            <a:prstGeom prst="rect">
              <a:avLst/>
            </a:prstGeom>
            <a:solidFill>
              <a:srgbClr val="00000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sz="2800">
                <a:solidFill>
                  <a:srgbClr val="FF6600"/>
                </a:solidFill>
                <a:latin typeface="Futura Bk BT" panose="020B0602020204020303" pitchFamily="34" charset="-79"/>
                <a:cs typeface="Futura Bk BT" panose="020B0602020204020303" pitchFamily="34" charset="-79"/>
                <a:sym typeface="Futura Bk BT" panose="020B0602020204020303" pitchFamily="34" charset="-79"/>
              </a:endParaRPr>
            </a:p>
          </p:txBody>
        </p:sp>
        <p:sp>
          <p:nvSpPr>
            <p:cNvPr id="12294" name="Newlink… Una Solución Completa!">
              <a:extLst>
                <a:ext uri="{FF2B5EF4-FFF2-40B4-BE49-F238E27FC236}">
                  <a16:creationId xmlns:a16="http://schemas.microsoft.com/office/drawing/2014/main" id="{AF827C82-8099-E7BD-CF0A-9B294A6B8CB9}"/>
                </a:ext>
              </a:extLst>
            </p:cNvPr>
            <p:cNvSpPr txBox="1">
              <a:spLocks noChangeArrowheads="1"/>
            </p:cNvSpPr>
            <p:nvPr/>
          </p:nvSpPr>
          <p:spPr bwMode="auto">
            <a:xfrm>
              <a:off x="45719" y="90421"/>
              <a:ext cx="12100562" cy="53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r>
                <a:rPr lang="es-NI" altLang="es-NI" sz="2800">
                  <a:solidFill>
                    <a:srgbClr val="FFFFFF"/>
                  </a:solidFill>
                </a:rPr>
                <a:t>                                                                  </a:t>
              </a:r>
              <a:r>
                <a:rPr lang="es-NI" altLang="es-NI" sz="2800">
                  <a:solidFill>
                    <a:srgbClr val="FFFFFF"/>
                  </a:solidFill>
                  <a:latin typeface="Futura Bk BT" panose="020B0602020204020303" pitchFamily="34" charset="-79"/>
                  <a:cs typeface="Futura Bk BT" panose="020B0602020204020303" pitchFamily="34" charset="-79"/>
                  <a:sym typeface="Futura Bk BT" panose="020B0602020204020303" pitchFamily="34" charset="-79"/>
                </a:rPr>
                <a:t>Newlink… Una </a:t>
              </a:r>
              <a:r>
                <a:rPr lang="es-NI" altLang="es-NI" sz="2800">
                  <a:solidFill>
                    <a:srgbClr val="FF6600"/>
                  </a:solidFill>
                  <a:latin typeface="Futura Bk BT" panose="020B0602020204020303" pitchFamily="34" charset="-79"/>
                  <a:cs typeface="Futura Bk BT" panose="020B0602020204020303" pitchFamily="34" charset="-79"/>
                  <a:sym typeface="Futura Bk BT" panose="020B0602020204020303" pitchFamily="34" charset="-79"/>
                </a:rPr>
                <a:t>Solución </a:t>
              </a:r>
              <a:r>
                <a:rPr lang="es-NI" altLang="es-NI" sz="2800">
                  <a:solidFill>
                    <a:srgbClr val="FFFFFF"/>
                  </a:solidFill>
                  <a:latin typeface="Futura Bk BT" panose="020B0602020204020303" pitchFamily="34" charset="-79"/>
                  <a:cs typeface="Futura Bk BT" panose="020B0602020204020303" pitchFamily="34" charset="-79"/>
                  <a:sym typeface="Futura Bk BT" panose="020B0602020204020303" pitchFamily="34" charset="-79"/>
                </a:rPr>
                <a:t>Completa</a:t>
              </a:r>
              <a:r>
                <a:rPr lang="es-NI" altLang="es-NI" sz="2800">
                  <a:solidFill>
                    <a:srgbClr val="FF6600"/>
                  </a:solidFill>
                  <a:latin typeface="Futura Bk BT" panose="020B0602020204020303" pitchFamily="34" charset="-79"/>
                  <a:cs typeface="Futura Bk BT" panose="020B0602020204020303" pitchFamily="34" charset="-79"/>
                  <a:sym typeface="Futura Bk BT" panose="020B0602020204020303" pitchFamily="34" charset="-79"/>
                </a:rPr>
                <a:t>!</a:t>
              </a:r>
            </a:p>
          </p:txBody>
        </p:sp>
      </p:grpSp>
      <p:pic>
        <p:nvPicPr>
          <p:cNvPr id="2" name="Picture 1" descr="A blue and white sign with white text&#10;&#10;AI-generated content may be incorrect.">
            <a:extLst>
              <a:ext uri="{FF2B5EF4-FFF2-40B4-BE49-F238E27FC236}">
                <a16:creationId xmlns:a16="http://schemas.microsoft.com/office/drawing/2014/main" id="{2F4A2118-34D6-62B5-5C8F-C94970AE4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10BC86D-C1D9-54E0-F410-7A8B7C045FC5}"/>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19460" name="Rectangle 3">
            <a:extLst>
              <a:ext uri="{FF2B5EF4-FFF2-40B4-BE49-F238E27FC236}">
                <a16:creationId xmlns:a16="http://schemas.microsoft.com/office/drawing/2014/main" id="{2FB06C28-4F5F-9F4C-263B-EE1D7F0AD744}"/>
              </a:ext>
            </a:extLst>
          </p:cNvPr>
          <p:cNvSpPr txBox="1">
            <a:spLocks noChangeArrowheads="1"/>
          </p:cNvSpPr>
          <p:nvPr/>
        </p:nvSpPr>
        <p:spPr bwMode="auto">
          <a:xfrm>
            <a:off x="0" y="50778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Uso adecuado de los accesorios</a:t>
            </a:r>
          </a:p>
        </p:txBody>
      </p:sp>
      <p:pic>
        <p:nvPicPr>
          <p:cNvPr id="2" name="Imagen 1">
            <a:extLst>
              <a:ext uri="{FF2B5EF4-FFF2-40B4-BE49-F238E27FC236}">
                <a16:creationId xmlns:a16="http://schemas.microsoft.com/office/drawing/2014/main" id="{DA07D1B3-4DED-68DD-2D43-DFB55F57204A}"/>
              </a:ext>
            </a:extLst>
          </p:cNvPr>
          <p:cNvPicPr>
            <a:picLocks noChangeAspect="1"/>
          </p:cNvPicPr>
          <p:nvPr/>
        </p:nvPicPr>
        <p:blipFill rotWithShape="1">
          <a:blip r:embed="rId2">
            <a:extLst>
              <a:ext uri="{28A0092B-C50C-407E-A947-70E740481C1C}">
                <a14:useLocalDpi xmlns:a14="http://schemas.microsoft.com/office/drawing/2010/main" val="0"/>
              </a:ext>
            </a:extLst>
          </a:blip>
          <a:srcRect l="29570" t="34607" r="37364" b="28588"/>
          <a:stretch/>
        </p:blipFill>
        <p:spPr bwMode="auto">
          <a:xfrm>
            <a:off x="118533" y="2223089"/>
            <a:ext cx="6265227" cy="4357098"/>
          </a:xfrm>
          <a:prstGeom prst="rect">
            <a:avLst/>
          </a:prstGeom>
          <a:ln>
            <a:noFill/>
          </a:ln>
          <a:extLst>
            <a:ext uri="{53640926-AAD7-44D8-BBD7-CCE9431645EC}">
              <a14:shadowObscured xmlns:a14="http://schemas.microsoft.com/office/drawing/2010/main"/>
            </a:ext>
          </a:extLst>
        </p:spPr>
      </p:pic>
      <p:sp>
        <p:nvSpPr>
          <p:cNvPr id="3" name="AutoShape 2" descr="Imagen cargada">
            <a:extLst>
              <a:ext uri="{FF2B5EF4-FFF2-40B4-BE49-F238E27FC236}">
                <a16:creationId xmlns:a16="http://schemas.microsoft.com/office/drawing/2014/main" id="{7B3B6423-3342-F018-7587-A15E72BE05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NI"/>
          </a:p>
        </p:txBody>
      </p:sp>
      <p:pic>
        <p:nvPicPr>
          <p:cNvPr id="4" name="Imagen 3">
            <a:extLst>
              <a:ext uri="{FF2B5EF4-FFF2-40B4-BE49-F238E27FC236}">
                <a16:creationId xmlns:a16="http://schemas.microsoft.com/office/drawing/2014/main" id="{A2CD9B50-9452-A8C9-347B-A898AC5C4927}"/>
              </a:ext>
            </a:extLst>
          </p:cNvPr>
          <p:cNvPicPr>
            <a:picLocks noChangeAspect="1"/>
          </p:cNvPicPr>
          <p:nvPr/>
        </p:nvPicPr>
        <p:blipFill rotWithShape="1">
          <a:blip r:embed="rId3"/>
          <a:srcRect r="14715" b="47718"/>
          <a:stretch/>
        </p:blipFill>
        <p:spPr>
          <a:xfrm>
            <a:off x="6379784" y="2136638"/>
            <a:ext cx="5693683" cy="2999503"/>
          </a:xfrm>
          <a:prstGeom prst="rect">
            <a:avLst/>
          </a:prstGeom>
        </p:spPr>
      </p:pic>
      <p:sp>
        <p:nvSpPr>
          <p:cNvPr id="5" name="CuadroTexto 4">
            <a:extLst>
              <a:ext uri="{FF2B5EF4-FFF2-40B4-BE49-F238E27FC236}">
                <a16:creationId xmlns:a16="http://schemas.microsoft.com/office/drawing/2014/main" id="{A5C485EC-FA90-F8B8-B7CB-CCD127BDF9E4}"/>
              </a:ext>
            </a:extLst>
          </p:cNvPr>
          <p:cNvSpPr txBox="1"/>
          <p:nvPr/>
        </p:nvSpPr>
        <p:spPr>
          <a:xfrm>
            <a:off x="6515145" y="5271605"/>
            <a:ext cx="5338188"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NI" sz="2000" dirty="0"/>
              <a:t>El recubrimiento de zinc (galvanizado) es la capa protectora anticorrosiva que se aplica sobre el acero para evitar que el metal base se oxide y se deteriore.</a:t>
            </a:r>
            <a:endParaRPr lang="es-NI" sz="2000" dirty="0">
              <a:sym typeface="Calibri"/>
            </a:endParaRPr>
          </a:p>
        </p:txBody>
      </p:sp>
      <p:pic>
        <p:nvPicPr>
          <p:cNvPr id="6" name="Picture 5" descr="A blue and white sign with white text&#10;&#10;AI-generated content may be incorrect.">
            <a:extLst>
              <a:ext uri="{FF2B5EF4-FFF2-40B4-BE49-F238E27FC236}">
                <a16:creationId xmlns:a16="http://schemas.microsoft.com/office/drawing/2014/main" id="{A59C8191-CDE2-6E36-F74F-3BF43C78B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extLst>
      <p:ext uri="{BB962C8B-B14F-4D97-AF65-F5344CB8AC3E}">
        <p14:creationId xmlns:p14="http://schemas.microsoft.com/office/powerpoint/2010/main" val="10357987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946213B6-1D7F-DE35-E472-8E4D8FA70CC6}"/>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20483" name="Rectangle 3">
            <a:extLst>
              <a:ext uri="{FF2B5EF4-FFF2-40B4-BE49-F238E27FC236}">
                <a16:creationId xmlns:a16="http://schemas.microsoft.com/office/drawing/2014/main" id="{19CB7421-4AD6-6815-222B-36247AAB2BAD}"/>
              </a:ext>
            </a:extLst>
          </p:cNvPr>
          <p:cNvSpPr txBox="1">
            <a:spLocks noChangeArrowheads="1"/>
          </p:cNvSpPr>
          <p:nvPr/>
        </p:nvSpPr>
        <p:spPr bwMode="auto">
          <a:xfrm>
            <a:off x="0" y="572869"/>
            <a:ext cx="12158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Posición Correcta de las Rejillas </a:t>
            </a:r>
          </a:p>
        </p:txBody>
      </p:sp>
      <p:sp>
        <p:nvSpPr>
          <p:cNvPr id="20485" name="Rectangle 8">
            <a:extLst>
              <a:ext uri="{FF2B5EF4-FFF2-40B4-BE49-F238E27FC236}">
                <a16:creationId xmlns:a16="http://schemas.microsoft.com/office/drawing/2014/main" id="{92657AC0-310E-D4EB-33C1-86189DC20403}"/>
              </a:ext>
            </a:extLst>
          </p:cNvPr>
          <p:cNvSpPr txBox="1">
            <a:spLocks noChangeArrowheads="1"/>
          </p:cNvSpPr>
          <p:nvPr/>
        </p:nvSpPr>
        <p:spPr bwMode="auto">
          <a:xfrm>
            <a:off x="595313" y="1822450"/>
            <a:ext cx="10196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just" eaLnBrk="1"/>
            <a:r>
              <a:rPr lang="es-NI" altLang="es-NI" sz="2800" b="1" i="1"/>
              <a:t>CONFIGURACION PARA LA INSTALACION DE SOPORTES</a:t>
            </a:r>
          </a:p>
        </p:txBody>
      </p:sp>
      <p:pic>
        <p:nvPicPr>
          <p:cNvPr id="2" name="Imagen 1">
            <a:extLst>
              <a:ext uri="{FF2B5EF4-FFF2-40B4-BE49-F238E27FC236}">
                <a16:creationId xmlns:a16="http://schemas.microsoft.com/office/drawing/2014/main" id="{50696CFE-9BF9-9D53-76AA-26EF96AC8704}"/>
              </a:ext>
            </a:extLst>
          </p:cNvPr>
          <p:cNvPicPr>
            <a:picLocks noChangeAspect="1"/>
          </p:cNvPicPr>
          <p:nvPr/>
        </p:nvPicPr>
        <p:blipFill rotWithShape="1">
          <a:blip r:embed="rId2">
            <a:extLst>
              <a:ext uri="{28A0092B-C50C-407E-A947-70E740481C1C}">
                <a14:useLocalDpi xmlns:a14="http://schemas.microsoft.com/office/drawing/2010/main" val="0"/>
              </a:ext>
            </a:extLst>
          </a:blip>
          <a:srcRect l="39459" t="33146" r="33122" b="52225"/>
          <a:stretch/>
        </p:blipFill>
        <p:spPr bwMode="auto">
          <a:xfrm>
            <a:off x="188912" y="3149600"/>
            <a:ext cx="9115624" cy="3038542"/>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621FD3D8-4185-23A5-3529-BFDD0826B482}"/>
              </a:ext>
            </a:extLst>
          </p:cNvPr>
          <p:cNvPicPr>
            <a:picLocks noChangeAspect="1"/>
          </p:cNvPicPr>
          <p:nvPr/>
        </p:nvPicPr>
        <p:blipFill rotWithShape="1">
          <a:blip r:embed="rId3">
            <a:extLst>
              <a:ext uri="{28A0092B-C50C-407E-A947-70E740481C1C}">
                <a14:useLocalDpi xmlns:a14="http://schemas.microsoft.com/office/drawing/2010/main" val="0"/>
              </a:ext>
            </a:extLst>
          </a:blip>
          <a:srcRect l="46766" t="37307" r="29932" b="27817"/>
          <a:stretch/>
        </p:blipFill>
        <p:spPr bwMode="auto">
          <a:xfrm>
            <a:off x="8909570" y="3149600"/>
            <a:ext cx="3248766" cy="3038543"/>
          </a:xfrm>
          <a:prstGeom prst="rect">
            <a:avLst/>
          </a:prstGeom>
          <a:ln>
            <a:noFill/>
          </a:ln>
          <a:extLst>
            <a:ext uri="{53640926-AAD7-44D8-BBD7-CCE9431645EC}">
              <a14:shadowObscured xmlns:a14="http://schemas.microsoft.com/office/drawing/2010/main"/>
            </a:ext>
          </a:extLst>
        </p:spPr>
      </p:pic>
      <p:pic>
        <p:nvPicPr>
          <p:cNvPr id="4" name="Picture 3" descr="A blue and white sign with white text&#10;&#10;AI-generated content may be incorrect.">
            <a:extLst>
              <a:ext uri="{FF2B5EF4-FFF2-40B4-BE49-F238E27FC236}">
                <a16:creationId xmlns:a16="http://schemas.microsoft.com/office/drawing/2014/main" id="{976B91AE-DCE4-523E-7C87-861A35320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946213B6-1D7F-DE35-E472-8E4D8FA70CC6}"/>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20483" name="Rectangle 3">
            <a:extLst>
              <a:ext uri="{FF2B5EF4-FFF2-40B4-BE49-F238E27FC236}">
                <a16:creationId xmlns:a16="http://schemas.microsoft.com/office/drawing/2014/main" id="{19CB7421-4AD6-6815-222B-36247AAB2BAD}"/>
              </a:ext>
            </a:extLst>
          </p:cNvPr>
          <p:cNvSpPr txBox="1">
            <a:spLocks noChangeArrowheads="1"/>
          </p:cNvSpPr>
          <p:nvPr/>
        </p:nvSpPr>
        <p:spPr bwMode="auto">
          <a:xfrm>
            <a:off x="0" y="572869"/>
            <a:ext cx="1219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Posición Correcta de las Rejillas </a:t>
            </a:r>
          </a:p>
        </p:txBody>
      </p:sp>
      <p:sp>
        <p:nvSpPr>
          <p:cNvPr id="20485" name="Rectangle 8">
            <a:extLst>
              <a:ext uri="{FF2B5EF4-FFF2-40B4-BE49-F238E27FC236}">
                <a16:creationId xmlns:a16="http://schemas.microsoft.com/office/drawing/2014/main" id="{92657AC0-310E-D4EB-33C1-86189DC20403}"/>
              </a:ext>
            </a:extLst>
          </p:cNvPr>
          <p:cNvSpPr txBox="1">
            <a:spLocks noChangeArrowheads="1"/>
          </p:cNvSpPr>
          <p:nvPr/>
        </p:nvSpPr>
        <p:spPr bwMode="auto">
          <a:xfrm>
            <a:off x="595313" y="1822450"/>
            <a:ext cx="10196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just" eaLnBrk="1"/>
            <a:r>
              <a:rPr lang="es-NI" altLang="es-NI" sz="2800" b="1" i="1"/>
              <a:t>CONFIGURACION PARA LA INSTALACION DE SOPORTES</a:t>
            </a:r>
          </a:p>
        </p:txBody>
      </p:sp>
      <p:pic>
        <p:nvPicPr>
          <p:cNvPr id="2" name="Picture 5" descr="Picture 5">
            <a:extLst>
              <a:ext uri="{FF2B5EF4-FFF2-40B4-BE49-F238E27FC236}">
                <a16:creationId xmlns:a16="http://schemas.microsoft.com/office/drawing/2014/main" id="{8C1C550D-C07E-8181-4D36-16F37741F3E7}"/>
              </a:ext>
            </a:extLst>
          </p:cNvPr>
          <p:cNvPicPr>
            <a:picLocks noChangeAspect="1"/>
          </p:cNvPicPr>
          <p:nvPr/>
        </p:nvPicPr>
        <p:blipFill rotWithShape="1">
          <a:blip r:embed="rId2">
            <a:extLst>
              <a:ext uri="{28A0092B-C50C-407E-A947-70E740481C1C}">
                <a14:useLocalDpi xmlns:a14="http://schemas.microsoft.com/office/drawing/2010/main" val="0"/>
              </a:ext>
            </a:extLst>
          </a:blip>
          <a:srcRect l="26578" t="52070" r="60260" b="35770"/>
          <a:stretch/>
        </p:blipFill>
        <p:spPr bwMode="auto">
          <a:xfrm>
            <a:off x="-3438" y="2710929"/>
            <a:ext cx="6266084" cy="3227292"/>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4C85A6A2-E58E-B387-4B07-66864BD14BDE}"/>
              </a:ext>
            </a:extLst>
          </p:cNvPr>
          <p:cNvPicPr>
            <a:picLocks noChangeAspect="1"/>
          </p:cNvPicPr>
          <p:nvPr/>
        </p:nvPicPr>
        <p:blipFill rotWithShape="1">
          <a:blip r:embed="rId3">
            <a:extLst>
              <a:ext uri="{28A0092B-C50C-407E-A947-70E740481C1C}">
                <a14:useLocalDpi xmlns:a14="http://schemas.microsoft.com/office/drawing/2010/main" val="0"/>
              </a:ext>
            </a:extLst>
          </a:blip>
          <a:srcRect l="47222" t="37757" r="30491" b="46633"/>
          <a:stretch/>
        </p:blipFill>
        <p:spPr bwMode="auto">
          <a:xfrm>
            <a:off x="6357772" y="2689413"/>
            <a:ext cx="5690795" cy="3281082"/>
          </a:xfrm>
          <a:prstGeom prst="rect">
            <a:avLst/>
          </a:prstGeom>
          <a:ln>
            <a:noFill/>
          </a:ln>
          <a:extLst>
            <a:ext uri="{53640926-AAD7-44D8-BBD7-CCE9431645EC}">
              <a14:shadowObscured xmlns:a14="http://schemas.microsoft.com/office/drawing/2010/main"/>
            </a:ext>
          </a:extLst>
        </p:spPr>
      </p:pic>
      <p:pic>
        <p:nvPicPr>
          <p:cNvPr id="3" name="Picture 2" descr="A blue and white sign with white text&#10;&#10;AI-generated content may be incorrect.">
            <a:extLst>
              <a:ext uri="{FF2B5EF4-FFF2-40B4-BE49-F238E27FC236}">
                <a16:creationId xmlns:a16="http://schemas.microsoft.com/office/drawing/2014/main" id="{6DDAFC38-33D9-E7D8-1270-507112F15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extLst>
      <p:ext uri="{BB962C8B-B14F-4D97-AF65-F5344CB8AC3E}">
        <p14:creationId xmlns:p14="http://schemas.microsoft.com/office/powerpoint/2010/main" val="5435374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C2C03A71-3207-DF2D-611B-6AA576E60B19}"/>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32772" name="Rectangle 8">
            <a:extLst>
              <a:ext uri="{FF2B5EF4-FFF2-40B4-BE49-F238E27FC236}">
                <a16:creationId xmlns:a16="http://schemas.microsoft.com/office/drawing/2014/main" id="{633719EB-4BC5-72E5-500C-32566BC93647}"/>
              </a:ext>
            </a:extLst>
          </p:cNvPr>
          <p:cNvSpPr txBox="1">
            <a:spLocks noChangeArrowheads="1"/>
          </p:cNvSpPr>
          <p:nvPr/>
        </p:nvSpPr>
        <p:spPr bwMode="auto">
          <a:xfrm>
            <a:off x="550863" y="1727200"/>
            <a:ext cx="10196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just" eaLnBrk="1"/>
            <a:r>
              <a:rPr lang="es-NI" altLang="es-NI" sz="2800" b="1" i="1"/>
              <a:t>UBICACIÓN DE LOS SOPORTES</a:t>
            </a:r>
          </a:p>
        </p:txBody>
      </p:sp>
      <p:pic>
        <p:nvPicPr>
          <p:cNvPr id="32773" name="Imagen 2">
            <a:extLst>
              <a:ext uri="{FF2B5EF4-FFF2-40B4-BE49-F238E27FC236}">
                <a16:creationId xmlns:a16="http://schemas.microsoft.com/office/drawing/2014/main" id="{D1EB90F0-ADBD-F6AB-7844-937A8D887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852" t="67561" r="18294" b="23026"/>
          <a:stretch>
            <a:fillRect/>
          </a:stretch>
        </p:blipFill>
        <p:spPr bwMode="auto">
          <a:xfrm>
            <a:off x="327025" y="3767138"/>
            <a:ext cx="1167765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F48A68ED-0C04-C1AA-EA3D-60F9128428AF}"/>
              </a:ext>
            </a:extLst>
          </p:cNvPr>
          <p:cNvSpPr txBox="1"/>
          <p:nvPr/>
        </p:nvSpPr>
        <p:spPr>
          <a:xfrm>
            <a:off x="444614" y="2429870"/>
            <a:ext cx="11302772"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algn="just" eaLnBrk="1">
              <a:spcBef>
                <a:spcPts val="1200"/>
              </a:spcBef>
              <a:defRPr/>
            </a:pPr>
            <a:r>
              <a:rPr lang="es-NI" sz="2000" dirty="0">
                <a:ea typeface="+mn-ea"/>
                <a:cs typeface="Calibri" panose="020F0502020204030204" pitchFamily="34" charset="0"/>
              </a:rPr>
              <a:t>Cambios de niveles y de direcciones: en la trayectoria del sistema portacables. Se recomienda colocar un soporte en la entrada y en la salida de las curvas en ángulo recto. Para los codos con un gran radio, se debe prever la instalación de un soporte de refuerzo en la parte central de la curva.</a:t>
            </a:r>
          </a:p>
        </p:txBody>
      </p:sp>
      <p:pic>
        <p:nvPicPr>
          <p:cNvPr id="2" name="Picture 1" descr="A blue and white sign with white text&#10;&#10;AI-generated content may be incorrect.">
            <a:extLst>
              <a:ext uri="{FF2B5EF4-FFF2-40B4-BE49-F238E27FC236}">
                <a16:creationId xmlns:a16="http://schemas.microsoft.com/office/drawing/2014/main" id="{475AF038-BC6F-6D1A-40B1-EA743569A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3" name="Rectangle 3">
            <a:extLst>
              <a:ext uri="{FF2B5EF4-FFF2-40B4-BE49-F238E27FC236}">
                <a16:creationId xmlns:a16="http://schemas.microsoft.com/office/drawing/2014/main" id="{A68A971E-606B-FA62-F208-B632B7E97325}"/>
              </a:ext>
            </a:extLst>
          </p:cNvPr>
          <p:cNvSpPr txBox="1">
            <a:spLocks noChangeArrowheads="1"/>
          </p:cNvSpPr>
          <p:nvPr/>
        </p:nvSpPr>
        <p:spPr bwMode="auto">
          <a:xfrm>
            <a:off x="0" y="572869"/>
            <a:ext cx="1219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Posición Correcta de las Rejillas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F1E57DEA-3C7E-A618-77BC-0C2DCEBE772C}"/>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21507" name="Rectangle 3">
            <a:extLst>
              <a:ext uri="{FF2B5EF4-FFF2-40B4-BE49-F238E27FC236}">
                <a16:creationId xmlns:a16="http://schemas.microsoft.com/office/drawing/2014/main" id="{7A7F3ED6-81F5-080A-7896-200ACCBFF733}"/>
              </a:ext>
            </a:extLst>
          </p:cNvPr>
          <p:cNvSpPr txBox="1">
            <a:spLocks noChangeArrowheads="1"/>
          </p:cNvSpPr>
          <p:nvPr/>
        </p:nvSpPr>
        <p:spPr bwMode="auto">
          <a:xfrm>
            <a:off x="2760532" y="526832"/>
            <a:ext cx="9431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Capacidad de Cable según Categoría </a:t>
            </a:r>
          </a:p>
        </p:txBody>
      </p:sp>
      <p:pic>
        <p:nvPicPr>
          <p:cNvPr id="21508" name="Picture 3" descr="Picture 3">
            <a:extLst>
              <a:ext uri="{FF2B5EF4-FFF2-40B4-BE49-F238E27FC236}">
                <a16:creationId xmlns:a16="http://schemas.microsoft.com/office/drawing/2014/main" id="{A4607376-E3C6-718C-B6D1-1A0812698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289" t="19594" r="14526" b="13007"/>
          <a:stretch>
            <a:fillRect/>
          </a:stretch>
        </p:blipFill>
        <p:spPr bwMode="auto">
          <a:xfrm>
            <a:off x="919163" y="1582738"/>
            <a:ext cx="9693275"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9E42444F-41A4-CE26-3406-D37DC79B5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C43272F2-477A-2278-C49D-1D5BFC230F4B}"/>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22531" name="Rectangle 3">
            <a:extLst>
              <a:ext uri="{FF2B5EF4-FFF2-40B4-BE49-F238E27FC236}">
                <a16:creationId xmlns:a16="http://schemas.microsoft.com/office/drawing/2014/main" id="{53F38B8C-54D0-175A-4F9F-6005271583B2}"/>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Tamaños de Rejillas </a:t>
            </a:r>
          </a:p>
        </p:txBody>
      </p:sp>
      <p:pic>
        <p:nvPicPr>
          <p:cNvPr id="22532" name="5 Imagen" descr="5 Imagen">
            <a:extLst>
              <a:ext uri="{FF2B5EF4-FFF2-40B4-BE49-F238E27FC236}">
                <a16:creationId xmlns:a16="http://schemas.microsoft.com/office/drawing/2014/main" id="{097630C8-9B16-C1E8-3023-83F5D18E7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5" y="1450975"/>
            <a:ext cx="857885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9840445A-B2A5-8BB1-1700-549604BAD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81F7BCD8-A3D2-78FF-A386-FD1D6C3E0652}"/>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23555" name="Rectangle 3">
            <a:extLst>
              <a:ext uri="{FF2B5EF4-FFF2-40B4-BE49-F238E27FC236}">
                <a16:creationId xmlns:a16="http://schemas.microsoft.com/office/drawing/2014/main" id="{01702683-6356-CCAD-DBAC-D92129E1A630}"/>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pic>
        <p:nvPicPr>
          <p:cNvPr id="23556" name="4 Imagen" descr="4 Imagen">
            <a:extLst>
              <a:ext uri="{FF2B5EF4-FFF2-40B4-BE49-F238E27FC236}">
                <a16:creationId xmlns:a16="http://schemas.microsoft.com/office/drawing/2014/main" id="{10B10625-1643-3E1C-71CA-0F5D4BB4C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37"/>
          <a:stretch>
            <a:fillRect/>
          </a:stretch>
        </p:blipFill>
        <p:spPr bwMode="auto">
          <a:xfrm>
            <a:off x="1643063" y="1425575"/>
            <a:ext cx="8372475"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AB489DDD-6030-7C79-F982-BD5B92FE6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18E965BE-C4C4-9172-E1EC-916B680E5E02}"/>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24580" name="4 Imagen" descr="4 Imagen">
            <a:extLst>
              <a:ext uri="{FF2B5EF4-FFF2-40B4-BE49-F238E27FC236}">
                <a16:creationId xmlns:a16="http://schemas.microsoft.com/office/drawing/2014/main" id="{53FDCB2C-3C93-DD90-E022-316EFD539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685"/>
          <a:stretch>
            <a:fillRect/>
          </a:stretch>
        </p:blipFill>
        <p:spPr bwMode="auto">
          <a:xfrm>
            <a:off x="1522413" y="1425575"/>
            <a:ext cx="8742362"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31B4E322-E44A-6D07-9099-9600E57B4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4" name="Rectangle 3">
            <a:extLst>
              <a:ext uri="{FF2B5EF4-FFF2-40B4-BE49-F238E27FC236}">
                <a16:creationId xmlns:a16="http://schemas.microsoft.com/office/drawing/2014/main" id="{A162E87B-E1A9-BB1E-D7D3-E86F0C1D2B5A}"/>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937C0BCC-7988-4483-56BA-7DD54AD320B4}"/>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25604" name="5 Imagen" descr="5 Imagen">
            <a:extLst>
              <a:ext uri="{FF2B5EF4-FFF2-40B4-BE49-F238E27FC236}">
                <a16:creationId xmlns:a16="http://schemas.microsoft.com/office/drawing/2014/main" id="{5EE9D36C-0EC4-E616-3F12-F31087582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20"/>
          <a:stretch>
            <a:fillRect/>
          </a:stretch>
        </p:blipFill>
        <p:spPr bwMode="auto">
          <a:xfrm>
            <a:off x="1354138" y="1452563"/>
            <a:ext cx="866616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9B007DB3-A7FA-8BD4-EDE2-B923B1971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4" name="Rectangle 3">
            <a:extLst>
              <a:ext uri="{FF2B5EF4-FFF2-40B4-BE49-F238E27FC236}">
                <a16:creationId xmlns:a16="http://schemas.microsoft.com/office/drawing/2014/main" id="{69B7F42E-97F6-C433-DFD1-D50296427FA5}"/>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AFDCACC2-8716-6523-9475-1EE20CCB8409}"/>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26628" name="2 Imagen" descr="2 Imagen">
            <a:extLst>
              <a:ext uri="{FF2B5EF4-FFF2-40B4-BE49-F238E27FC236}">
                <a16:creationId xmlns:a16="http://schemas.microsoft.com/office/drawing/2014/main" id="{34869074-97B8-DD71-4B92-CB822E748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679"/>
          <a:stretch>
            <a:fillRect/>
          </a:stretch>
        </p:blipFill>
        <p:spPr bwMode="auto">
          <a:xfrm>
            <a:off x="1516063" y="1438275"/>
            <a:ext cx="8213725"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1CFD39BD-7078-0765-B2F7-001A98C5A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4" name="Rectangle 3">
            <a:extLst>
              <a:ext uri="{FF2B5EF4-FFF2-40B4-BE49-F238E27FC236}">
                <a16:creationId xmlns:a16="http://schemas.microsoft.com/office/drawing/2014/main" id="{4D6FC5B1-6DB9-C57F-40BB-7F618A1CE100}"/>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Rectangle 1">
            <a:extLst>
              <a:ext uri="{FF2B5EF4-FFF2-40B4-BE49-F238E27FC236}">
                <a16:creationId xmlns:a16="http://schemas.microsoft.com/office/drawing/2014/main" id="{A740896C-7D21-A048-2390-191B31F65BFA}"/>
              </a:ext>
            </a:extLst>
          </p:cNvPr>
          <p:cNvGrpSpPr>
            <a:grpSpLocks/>
          </p:cNvGrpSpPr>
          <p:nvPr/>
        </p:nvGrpSpPr>
        <p:grpSpPr bwMode="auto">
          <a:xfrm>
            <a:off x="0" y="-1"/>
            <a:ext cx="12192000" cy="1425577"/>
            <a:chOff x="0" y="-2"/>
            <a:chExt cx="12192000" cy="1425391"/>
          </a:xfrm>
        </p:grpSpPr>
        <p:sp>
          <p:nvSpPr>
            <p:cNvPr id="13316" name="Rectángulo">
              <a:extLst>
                <a:ext uri="{FF2B5EF4-FFF2-40B4-BE49-F238E27FC236}">
                  <a16:creationId xmlns:a16="http://schemas.microsoft.com/office/drawing/2014/main" id="{A4B8DC18-9CA4-6BEA-A4E1-2AD743369A8B}"/>
                </a:ext>
              </a:extLst>
            </p:cNvPr>
            <p:cNvSpPr>
              <a:spLocks noChangeArrowheads="1"/>
            </p:cNvSpPr>
            <p:nvPr/>
          </p:nvSpPr>
          <p:spPr bwMode="auto">
            <a:xfrm>
              <a:off x="0" y="-2"/>
              <a:ext cx="12192000" cy="1425391"/>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sz="2800">
                <a:solidFill>
                  <a:srgbClr val="FFFFFF"/>
                </a:solidFill>
                <a:latin typeface="Candara" panose="020E0502030303020204" pitchFamily="34" charset="0"/>
                <a:sym typeface="Candara" panose="020E0502030303020204" pitchFamily="34" charset="0"/>
              </a:endParaRPr>
            </a:p>
          </p:txBody>
        </p:sp>
        <p:sp>
          <p:nvSpPr>
            <p:cNvPr id="13317" name="Generalidades de Newlink">
              <a:extLst>
                <a:ext uri="{FF2B5EF4-FFF2-40B4-BE49-F238E27FC236}">
                  <a16:creationId xmlns:a16="http://schemas.microsoft.com/office/drawing/2014/main" id="{4B37B31C-89EF-CD58-434F-F2F43D2B8081}"/>
                </a:ext>
              </a:extLst>
            </p:cNvPr>
            <p:cNvSpPr txBox="1">
              <a:spLocks noChangeArrowheads="1"/>
            </p:cNvSpPr>
            <p:nvPr/>
          </p:nvSpPr>
          <p:spPr bwMode="auto">
            <a:xfrm>
              <a:off x="45719" y="358798"/>
              <a:ext cx="12100562" cy="7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r>
                <a:rPr lang="es-NI" altLang="es-NI" sz="4000" dirty="0">
                  <a:solidFill>
                    <a:srgbClr val="FFFFFF"/>
                  </a:solidFill>
                  <a:latin typeface="+mj-lt"/>
                  <a:sym typeface="Candara" panose="020E0502030303020204" pitchFamily="34" charset="0"/>
                </a:rPr>
                <a:t>Generalidades de Newlink</a:t>
              </a:r>
            </a:p>
          </p:txBody>
        </p:sp>
      </p:grpSp>
      <p:pic>
        <p:nvPicPr>
          <p:cNvPr id="113" name="Picture 4" descr="Picture 4">
            <a:extLst>
              <a:ext uri="{FF2B5EF4-FFF2-40B4-BE49-F238E27FC236}">
                <a16:creationId xmlns:a16="http://schemas.microsoft.com/office/drawing/2014/main" id="{8B3E08F1-EBE4-F5C3-047A-64A939FE13D7}"/>
              </a:ext>
            </a:extLst>
          </p:cNvPr>
          <p:cNvPicPr>
            <a:picLocks noChangeAspect="1"/>
          </p:cNvPicPr>
          <p:nvPr/>
        </p:nvPicPr>
        <p:blipFill>
          <a:blip r:embed="rId2"/>
          <a:srcRect b="15025"/>
          <a:stretch>
            <a:fillRect/>
          </a:stretch>
        </p:blipFill>
        <p:spPr>
          <a:xfrm>
            <a:off x="3832225" y="1595438"/>
            <a:ext cx="4754563" cy="4922837"/>
          </a:xfrm>
          <a:prstGeom prst="rect">
            <a:avLst/>
          </a:prstGeom>
          <a:ln w="12700">
            <a:miter lim="400000"/>
          </a:ln>
          <a:effectLst>
            <a:outerShdw blurRad="292100" dist="139700" dir="2700000" rotWithShape="0">
              <a:srgbClr val="333333">
                <a:alpha val="64999"/>
              </a:srgbClr>
            </a:outerShdw>
          </a:effectLst>
        </p:spPr>
      </p:pic>
      <p:pic>
        <p:nvPicPr>
          <p:cNvPr id="8" name="Picture 7" descr="A blue and white sign with white text&#10;&#10;AI-generated content may be incorrect.">
            <a:extLst>
              <a:ext uri="{FF2B5EF4-FFF2-40B4-BE49-F238E27FC236}">
                <a16:creationId xmlns:a16="http://schemas.microsoft.com/office/drawing/2014/main" id="{64305B37-02C3-75E9-DE27-1D8D38486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F41D541-D9D7-7B6D-D9D0-211B074269D0}"/>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27652" name="2 Imagen" descr="2 Imagen">
            <a:extLst>
              <a:ext uri="{FF2B5EF4-FFF2-40B4-BE49-F238E27FC236}">
                <a16:creationId xmlns:a16="http://schemas.microsoft.com/office/drawing/2014/main" id="{3EA7A64A-B1DA-005C-1693-3E89A4B2E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164"/>
          <a:stretch>
            <a:fillRect/>
          </a:stretch>
        </p:blipFill>
        <p:spPr bwMode="auto">
          <a:xfrm>
            <a:off x="1273175" y="1450975"/>
            <a:ext cx="90297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F924443B-D097-7C1E-77E9-589B3AE83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4" name="Rectangle 3">
            <a:extLst>
              <a:ext uri="{FF2B5EF4-FFF2-40B4-BE49-F238E27FC236}">
                <a16:creationId xmlns:a16="http://schemas.microsoft.com/office/drawing/2014/main" id="{E02A6EF8-2B39-3DF1-997F-C58A118B6848}"/>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39E11801-69FE-5E97-7AFB-678C777351A0}"/>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28676" name="Imagen 7" descr="Imagen 7">
            <a:extLst>
              <a:ext uri="{FF2B5EF4-FFF2-40B4-BE49-F238E27FC236}">
                <a16:creationId xmlns:a16="http://schemas.microsoft.com/office/drawing/2014/main" id="{8F3FFA44-FA7D-86F5-00CC-F3D437A05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02" t="30440" r="27251" b="19185"/>
          <a:stretch>
            <a:fillRect/>
          </a:stretch>
        </p:blipFill>
        <p:spPr bwMode="auto">
          <a:xfrm>
            <a:off x="1776413" y="1490663"/>
            <a:ext cx="869315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8E04D544-0894-DC7A-FDC1-B4C2E331F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4" name="Rectangle 3">
            <a:extLst>
              <a:ext uri="{FF2B5EF4-FFF2-40B4-BE49-F238E27FC236}">
                <a16:creationId xmlns:a16="http://schemas.microsoft.com/office/drawing/2014/main" id="{321A1460-F246-E993-CB66-14D243E195B2}"/>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F3B8E576-6658-3C41-0A1B-0F8E9A6E122A}"/>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29700" name="4 Imagen" descr="4 Imagen">
            <a:extLst>
              <a:ext uri="{FF2B5EF4-FFF2-40B4-BE49-F238E27FC236}">
                <a16:creationId xmlns:a16="http://schemas.microsoft.com/office/drawing/2014/main" id="{76D8E510-AF40-FDB2-A9C5-1C77DE955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1790700"/>
            <a:ext cx="7526337"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12FAE946-FD46-F8D3-E72F-90CD3472A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
        <p:nvSpPr>
          <p:cNvPr id="4" name="Rectangle 3">
            <a:extLst>
              <a:ext uri="{FF2B5EF4-FFF2-40B4-BE49-F238E27FC236}">
                <a16:creationId xmlns:a16="http://schemas.microsoft.com/office/drawing/2014/main" id="{2890A879-22FA-039C-105E-1D8536AF3D35}"/>
              </a:ext>
            </a:extLst>
          </p:cNvPr>
          <p:cNvSpPr txBox="1">
            <a:spLocks noChangeArrowheads="1"/>
          </p:cNvSpPr>
          <p:nvPr/>
        </p:nvSpPr>
        <p:spPr bwMode="auto">
          <a:xfrm>
            <a:off x="0" y="5268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Accesorios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a:extLst>
              <a:ext uri="{FF2B5EF4-FFF2-40B4-BE49-F238E27FC236}">
                <a16:creationId xmlns:a16="http://schemas.microsoft.com/office/drawing/2014/main" id="{0407FDA1-0231-4D2D-45F0-7AFE8F39ACE2}"/>
              </a:ext>
            </a:extLst>
          </p:cNvPr>
          <p:cNvPicPr>
            <a:picLocks noChangeAspect="1"/>
          </p:cNvPicPr>
          <p:nvPr/>
        </p:nvPicPr>
        <p:blipFill>
          <a:blip r:embed="rId2"/>
          <a:stretch>
            <a:fillRect/>
          </a:stretch>
        </p:blipFill>
        <p:spPr>
          <a:xfrm>
            <a:off x="-5797" y="1857375"/>
            <a:ext cx="12192000" cy="5121580"/>
          </a:xfrm>
          <a:prstGeom prst="rect">
            <a:avLst/>
          </a:prstGeom>
          <a:ln w="12700">
            <a:miter lim="400000"/>
          </a:ln>
          <a:effectLst>
            <a:outerShdw blurRad="50800" dist="50800" dir="5400000" rotWithShape="0">
              <a:srgbClr val="000000"/>
            </a:outerShdw>
          </a:effectLst>
        </p:spPr>
      </p:pic>
      <p:sp>
        <p:nvSpPr>
          <p:cNvPr id="30722" name="Rectangle 4">
            <a:extLst>
              <a:ext uri="{FF2B5EF4-FFF2-40B4-BE49-F238E27FC236}">
                <a16:creationId xmlns:a16="http://schemas.microsoft.com/office/drawing/2014/main" id="{0EE23FC9-E7CC-2387-0B04-7601D55826DA}"/>
              </a:ext>
            </a:extLst>
          </p:cNvPr>
          <p:cNvSpPr>
            <a:spLocks noChangeArrowheads="1"/>
          </p:cNvSpPr>
          <p:nvPr/>
        </p:nvSpPr>
        <p:spPr bwMode="auto">
          <a:xfrm>
            <a:off x="0" y="0"/>
            <a:ext cx="12192000" cy="18573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grpSp>
        <p:nvGrpSpPr>
          <p:cNvPr id="30724" name="Rectangle 6">
            <a:extLst>
              <a:ext uri="{FF2B5EF4-FFF2-40B4-BE49-F238E27FC236}">
                <a16:creationId xmlns:a16="http://schemas.microsoft.com/office/drawing/2014/main" id="{8D09AD9A-574C-C450-9749-FE8ABDFF71CE}"/>
              </a:ext>
            </a:extLst>
          </p:cNvPr>
          <p:cNvGrpSpPr>
            <a:grpSpLocks/>
          </p:cNvGrpSpPr>
          <p:nvPr/>
        </p:nvGrpSpPr>
        <p:grpSpPr bwMode="auto">
          <a:xfrm>
            <a:off x="0" y="2081213"/>
            <a:ext cx="12192000" cy="711200"/>
            <a:chOff x="0" y="0"/>
            <a:chExt cx="12192000" cy="711201"/>
          </a:xfrm>
        </p:grpSpPr>
        <p:sp>
          <p:nvSpPr>
            <p:cNvPr id="30728" name="Rectángulo">
              <a:extLst>
                <a:ext uri="{FF2B5EF4-FFF2-40B4-BE49-F238E27FC236}">
                  <a16:creationId xmlns:a16="http://schemas.microsoft.com/office/drawing/2014/main" id="{EFEA3D7B-548D-B136-1E6F-2A9EC87F3777}"/>
                </a:ext>
              </a:extLst>
            </p:cNvPr>
            <p:cNvSpPr>
              <a:spLocks noChangeArrowheads="1"/>
            </p:cNvSpPr>
            <p:nvPr/>
          </p:nvSpPr>
          <p:spPr bwMode="auto">
            <a:xfrm>
              <a:off x="0" y="-1"/>
              <a:ext cx="12192000" cy="711203"/>
            </a:xfrm>
            <a:prstGeom prst="rect">
              <a:avLst/>
            </a:prstGeom>
            <a:solidFill>
              <a:srgbClr val="00000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30729" name="Gracias!!!!">
              <a:extLst>
                <a:ext uri="{FF2B5EF4-FFF2-40B4-BE49-F238E27FC236}">
                  <a16:creationId xmlns:a16="http://schemas.microsoft.com/office/drawing/2014/main" id="{18945049-4736-C69F-7ACB-9DB03BA6D508}"/>
                </a:ext>
              </a:extLst>
            </p:cNvPr>
            <p:cNvSpPr txBox="1">
              <a:spLocks noChangeArrowheads="1"/>
            </p:cNvSpPr>
            <p:nvPr/>
          </p:nvSpPr>
          <p:spPr bwMode="auto">
            <a:xfrm>
              <a:off x="45719" y="90421"/>
              <a:ext cx="12100562" cy="53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r>
                <a:rPr lang="es-NI" altLang="es-NI" sz="2800" dirty="0">
                  <a:solidFill>
                    <a:srgbClr val="FFFFFF"/>
                  </a:solidFill>
                  <a:cs typeface="Calibri" panose="020F0502020204030204" pitchFamily="34" charset="0"/>
                </a:rPr>
                <a:t>                                                                  </a:t>
              </a:r>
              <a:r>
                <a:rPr lang="es-NI" altLang="es-NI" sz="2800" dirty="0">
                  <a:solidFill>
                    <a:srgbClr val="FFFFFF"/>
                  </a:solidFill>
                  <a:cs typeface="Calibri" panose="020F0502020204030204" pitchFamily="34" charset="0"/>
                  <a:sym typeface="Futura Bk BT" panose="020B0602020204020303" pitchFamily="34" charset="-79"/>
                </a:rPr>
                <a:t>Gracias!!!!</a:t>
              </a:r>
            </a:p>
          </p:txBody>
        </p:sp>
      </p:grpSp>
      <p:grpSp>
        <p:nvGrpSpPr>
          <p:cNvPr id="30725" name="Rectangle 7">
            <a:extLst>
              <a:ext uri="{FF2B5EF4-FFF2-40B4-BE49-F238E27FC236}">
                <a16:creationId xmlns:a16="http://schemas.microsoft.com/office/drawing/2014/main" id="{CA204C79-08DA-0761-5F1A-1C887402192E}"/>
              </a:ext>
            </a:extLst>
          </p:cNvPr>
          <p:cNvGrpSpPr>
            <a:grpSpLocks/>
          </p:cNvGrpSpPr>
          <p:nvPr/>
        </p:nvGrpSpPr>
        <p:grpSpPr bwMode="auto">
          <a:xfrm>
            <a:off x="0" y="6045199"/>
            <a:ext cx="12146281" cy="711202"/>
            <a:chOff x="-23813" y="-1"/>
            <a:chExt cx="12146281" cy="711203"/>
          </a:xfrm>
        </p:grpSpPr>
        <p:sp>
          <p:nvSpPr>
            <p:cNvPr id="30726" name="Rectángulo">
              <a:extLst>
                <a:ext uri="{FF2B5EF4-FFF2-40B4-BE49-F238E27FC236}">
                  <a16:creationId xmlns:a16="http://schemas.microsoft.com/office/drawing/2014/main" id="{B969C2DE-6269-F8D0-433A-B020ACF76EDB}"/>
                </a:ext>
              </a:extLst>
            </p:cNvPr>
            <p:cNvSpPr>
              <a:spLocks noChangeArrowheads="1"/>
            </p:cNvSpPr>
            <p:nvPr/>
          </p:nvSpPr>
          <p:spPr bwMode="auto">
            <a:xfrm>
              <a:off x="0" y="-1"/>
              <a:ext cx="12122468" cy="711203"/>
            </a:xfrm>
            <a:prstGeom prst="rect">
              <a:avLst/>
            </a:prstGeom>
            <a:solidFill>
              <a:srgbClr val="00000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235" name="Email: jlopez@newlink-usa.com / Cel: 505-8869-4089">
              <a:extLst>
                <a:ext uri="{FF2B5EF4-FFF2-40B4-BE49-F238E27FC236}">
                  <a16:creationId xmlns:a16="http://schemas.microsoft.com/office/drawing/2014/main" id="{158CB3C3-3108-5DD2-D41E-123E4592A7EB}"/>
                </a:ext>
              </a:extLst>
            </p:cNvPr>
            <p:cNvSpPr txBox="1"/>
            <p:nvPr/>
          </p:nvSpPr>
          <p:spPr>
            <a:xfrm>
              <a:off x="-23813" y="-1"/>
              <a:ext cx="12099925" cy="530226"/>
            </a:xfrm>
            <a:prstGeom prst="rect">
              <a:avLst/>
            </a:prstGeom>
            <a:noFill/>
            <a:ln w="12700" cap="flat">
              <a:noFill/>
              <a:miter lim="400000"/>
            </a:ln>
            <a:effectLst/>
          </p:spPr>
          <p:txBody>
            <a:bodyPr lIns="45719" tIns="45719" rIns="45719" bIns="45719" anchor="ctr">
              <a:spAutoFit/>
            </a:bodyPr>
            <a:lstStyle/>
            <a:p>
              <a:pPr algn="ctr" eaLnBrk="1" fontAlgn="auto">
                <a:spcBef>
                  <a:spcPts val="0"/>
                </a:spcBef>
                <a:spcAft>
                  <a:spcPts val="0"/>
                </a:spcAft>
                <a:defRPr sz="2800">
                  <a:solidFill>
                    <a:srgbClr val="FFFFFF"/>
                  </a:solidFill>
                </a:defRPr>
              </a:pPr>
              <a:r>
                <a:rPr sz="2800" kern="0" dirty="0">
                  <a:solidFill>
                    <a:srgbClr val="FFFFFF"/>
                  </a:solidFill>
                  <a:latin typeface="+mj-lt"/>
                  <a:ea typeface="+mj-ea"/>
                  <a:cs typeface="+mj-cs"/>
                  <a:sym typeface="Calibri"/>
                </a:rPr>
                <a:t>                              </a:t>
              </a:r>
              <a:r>
                <a:rPr sz="2800" kern="0" dirty="0">
                  <a:solidFill>
                    <a:schemeClr val="bg1"/>
                  </a:solidFill>
                  <a:ea typeface="Futura Bk BT"/>
                  <a:cs typeface="Calibri" panose="020F0502020204030204" pitchFamily="34" charset="0"/>
                  <a:sym typeface="Futura Bk BT"/>
                </a:rPr>
                <a:t>Email: </a:t>
              </a:r>
              <a:r>
                <a:rPr lang="en-GB" sz="2800" u="sng" kern="0" dirty="0">
                  <a:solidFill>
                    <a:schemeClr val="bg1"/>
                  </a:solidFill>
                  <a:uFill>
                    <a:solidFill>
                      <a:srgbClr val="0563C1"/>
                    </a:solidFill>
                  </a:uFill>
                  <a:ea typeface="Futura Bk BT"/>
                  <a:cs typeface="Calibri" panose="020F0502020204030204" pitchFamily="34" charset="0"/>
                  <a:sym typeface="Futura Bk BT"/>
                  <a:hlinkClick r:id="rId3">
                    <a:extLst>
                      <a:ext uri="{A12FA001-AC4F-418D-AE19-62706E023703}">
                        <ahyp:hlinkClr xmlns:ahyp="http://schemas.microsoft.com/office/drawing/2018/hyperlinkcolor" val="tx"/>
                      </a:ext>
                    </a:extLst>
                  </a:hlinkClick>
                </a:rPr>
                <a:t>support</a:t>
              </a:r>
              <a:r>
                <a:rPr sz="2800" u="sng" kern="0" dirty="0">
                  <a:solidFill>
                    <a:schemeClr val="bg1"/>
                  </a:solidFill>
                  <a:uFill>
                    <a:solidFill>
                      <a:srgbClr val="0563C1"/>
                    </a:solidFill>
                  </a:uFill>
                  <a:ea typeface="Futura Bk BT"/>
                  <a:cs typeface="Calibri" panose="020F0502020204030204" pitchFamily="34" charset="0"/>
                  <a:sym typeface="Futura Bk BT"/>
                  <a:hlinkClick r:id="rId3">
                    <a:extLst>
                      <a:ext uri="{A12FA001-AC4F-418D-AE19-62706E023703}">
                        <ahyp:hlinkClr xmlns:ahyp="http://schemas.microsoft.com/office/drawing/2018/hyperlinkcolor" val="tx"/>
                      </a:ext>
                    </a:extLst>
                  </a:hlinkClick>
                </a:rPr>
                <a:t>@newlink-usa.com</a:t>
              </a:r>
              <a:r>
                <a:rPr sz="2800" kern="0" dirty="0">
                  <a:solidFill>
                    <a:schemeClr val="bg1"/>
                  </a:solidFill>
                  <a:ea typeface="Futura Bk BT"/>
                  <a:cs typeface="Calibri" panose="020F0502020204030204" pitchFamily="34" charset="0"/>
                  <a:sym typeface="Futura Bk BT"/>
                </a:rPr>
                <a:t> </a:t>
              </a:r>
              <a:r>
                <a:rPr sz="2800" kern="0" dirty="0">
                  <a:solidFill>
                    <a:srgbClr val="FFFFFF"/>
                  </a:solidFill>
                  <a:ea typeface="Futura Bk BT"/>
                  <a:cs typeface="Calibri" panose="020F0502020204030204" pitchFamily="34" charset="0"/>
                  <a:sym typeface="Futura Bk BT"/>
                </a:rPr>
                <a:t>/ </a:t>
              </a:r>
              <a:r>
                <a:rPr lang="en-GB" sz="2800" kern="0" dirty="0">
                  <a:solidFill>
                    <a:srgbClr val="FFFFFF"/>
                  </a:solidFill>
                  <a:ea typeface="Futura Bk BT"/>
                  <a:cs typeface="Calibri" panose="020F0502020204030204" pitchFamily="34" charset="0"/>
                  <a:sym typeface="Futura Bk BT"/>
                </a:rPr>
                <a:t>T</a:t>
              </a:r>
              <a:r>
                <a:rPr sz="2800" kern="0" dirty="0" err="1">
                  <a:solidFill>
                    <a:srgbClr val="FFFFFF"/>
                  </a:solidFill>
                  <a:ea typeface="Futura Bk BT"/>
                  <a:cs typeface="Calibri" panose="020F0502020204030204" pitchFamily="34" charset="0"/>
                  <a:sym typeface="Futura Bk BT"/>
                </a:rPr>
                <a:t>el</a:t>
              </a:r>
              <a:r>
                <a:rPr sz="2800" kern="0" dirty="0">
                  <a:solidFill>
                    <a:srgbClr val="FFFFFF"/>
                  </a:solidFill>
                  <a:ea typeface="Futura Bk BT"/>
                  <a:cs typeface="Calibri" panose="020F0502020204030204" pitchFamily="34" charset="0"/>
                  <a:sym typeface="Futura Bk BT"/>
                </a:rPr>
                <a:t>: </a:t>
              </a:r>
              <a:r>
                <a:rPr lang="en-GB" sz="2800" kern="0" dirty="0">
                  <a:solidFill>
                    <a:srgbClr val="FFFFFF"/>
                  </a:solidFill>
                  <a:ea typeface="Futura Bk BT"/>
                  <a:cs typeface="Calibri" panose="020F0502020204030204" pitchFamily="34" charset="0"/>
                  <a:sym typeface="Futura Bk BT"/>
                </a:rPr>
                <a:t>305-477-8063</a:t>
              </a:r>
              <a:endParaRPr sz="2800" kern="0" dirty="0">
                <a:solidFill>
                  <a:srgbClr val="FFFFFF"/>
                </a:solidFill>
                <a:ea typeface="Futura Bk BT"/>
                <a:cs typeface="Calibri" panose="020F0502020204030204" pitchFamily="34" charset="0"/>
                <a:sym typeface="Futura Bk BT"/>
              </a:endParaRPr>
            </a:p>
          </p:txBody>
        </p:sp>
      </p:grpSp>
      <p:pic>
        <p:nvPicPr>
          <p:cNvPr id="3" name="Picture 2" descr="A blue and white sign with white text&#10;&#10;AI-generated content may be incorrect.">
            <a:extLst>
              <a:ext uri="{FF2B5EF4-FFF2-40B4-BE49-F238E27FC236}">
                <a16:creationId xmlns:a16="http://schemas.microsoft.com/office/drawing/2014/main" id="{03E04058-C9AB-BA09-F366-71FE1220D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Rectangle 1">
            <a:extLst>
              <a:ext uri="{FF2B5EF4-FFF2-40B4-BE49-F238E27FC236}">
                <a16:creationId xmlns:a16="http://schemas.microsoft.com/office/drawing/2014/main" id="{626003D0-6EA8-0DB6-A21E-5FDEC9CCC1BD}"/>
              </a:ext>
            </a:extLst>
          </p:cNvPr>
          <p:cNvGrpSpPr>
            <a:grpSpLocks/>
          </p:cNvGrpSpPr>
          <p:nvPr/>
        </p:nvGrpSpPr>
        <p:grpSpPr bwMode="auto">
          <a:xfrm>
            <a:off x="0" y="-1"/>
            <a:ext cx="12192000" cy="1425577"/>
            <a:chOff x="0" y="-2"/>
            <a:chExt cx="12192000" cy="1425391"/>
          </a:xfrm>
        </p:grpSpPr>
        <p:sp>
          <p:nvSpPr>
            <p:cNvPr id="14341" name="Rectángulo">
              <a:extLst>
                <a:ext uri="{FF2B5EF4-FFF2-40B4-BE49-F238E27FC236}">
                  <a16:creationId xmlns:a16="http://schemas.microsoft.com/office/drawing/2014/main" id="{A775CE81-04BB-1287-1EDC-3F2DC4DF9995}"/>
                </a:ext>
              </a:extLst>
            </p:cNvPr>
            <p:cNvSpPr>
              <a:spLocks noChangeArrowheads="1"/>
            </p:cNvSpPr>
            <p:nvPr/>
          </p:nvSpPr>
          <p:spPr bwMode="auto">
            <a:xfrm>
              <a:off x="0" y="-2"/>
              <a:ext cx="12192000" cy="1425391"/>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14342" name="Acreditaciones UL">
              <a:extLst>
                <a:ext uri="{FF2B5EF4-FFF2-40B4-BE49-F238E27FC236}">
                  <a16:creationId xmlns:a16="http://schemas.microsoft.com/office/drawing/2014/main" id="{1E557E6F-0496-BA55-FFDD-A55E45766BF4}"/>
                </a:ext>
              </a:extLst>
            </p:cNvPr>
            <p:cNvSpPr txBox="1">
              <a:spLocks noChangeArrowheads="1"/>
            </p:cNvSpPr>
            <p:nvPr/>
          </p:nvSpPr>
          <p:spPr bwMode="auto">
            <a:xfrm>
              <a:off x="45719" y="358798"/>
              <a:ext cx="12100562" cy="7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r>
                <a:rPr lang="es-NI" altLang="es-NI" sz="4000" dirty="0">
                  <a:solidFill>
                    <a:srgbClr val="FFFFFF"/>
                  </a:solidFill>
                  <a:latin typeface="+mj-lt"/>
                  <a:sym typeface="Candara" panose="020E0502030303020204" pitchFamily="34" charset="0"/>
                </a:rPr>
                <a:t>Acreditaciones UL</a:t>
              </a:r>
            </a:p>
          </p:txBody>
        </p:sp>
      </p:grpSp>
      <p:sp>
        <p:nvSpPr>
          <p:cNvPr id="14339" name="Rectangle 7">
            <a:extLst>
              <a:ext uri="{FF2B5EF4-FFF2-40B4-BE49-F238E27FC236}">
                <a16:creationId xmlns:a16="http://schemas.microsoft.com/office/drawing/2014/main" id="{DD1EF266-CE70-93C2-D882-3AD5936B2B99}"/>
              </a:ext>
            </a:extLst>
          </p:cNvPr>
          <p:cNvSpPr txBox="1">
            <a:spLocks noChangeArrowheads="1"/>
          </p:cNvSpPr>
          <p:nvPr/>
        </p:nvSpPr>
        <p:spPr bwMode="auto">
          <a:xfrm>
            <a:off x="960438" y="1828800"/>
            <a:ext cx="394652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marL="2857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eaLnBrk="1">
              <a:buSzPct val="100000"/>
              <a:buFontTx/>
              <a:buChar char="✓"/>
            </a:pPr>
            <a:r>
              <a:rPr lang="es-NI" altLang="es-NI" sz="1600">
                <a:solidFill>
                  <a:srgbClr val="44546A"/>
                </a:solidFill>
                <a:latin typeface="Candara" panose="020E0502030303020204" pitchFamily="34" charset="0"/>
                <a:sym typeface="Candara" panose="020E0502030303020204" pitchFamily="34" charset="0"/>
              </a:rPr>
              <a:t>Contamos con la mas estricta certificación de Performance que respalda las Categorías 5E, 6 y 6A  Verificadas UL. </a:t>
            </a:r>
          </a:p>
          <a:p>
            <a:pPr eaLnBrk="1">
              <a:buSzPct val="100000"/>
              <a:buFontTx/>
              <a:buChar char="✓"/>
            </a:pPr>
            <a:endParaRPr lang="es-NI" altLang="es-NI" sz="1600">
              <a:solidFill>
                <a:srgbClr val="44546A"/>
              </a:solidFill>
              <a:latin typeface="Candara" panose="020E0502030303020204" pitchFamily="34" charset="0"/>
              <a:sym typeface="Candara" panose="020E0502030303020204" pitchFamily="34" charset="0"/>
            </a:endParaRPr>
          </a:p>
          <a:p>
            <a:pPr eaLnBrk="1">
              <a:buSzPct val="100000"/>
              <a:buFontTx/>
              <a:buChar char="✓"/>
            </a:pPr>
            <a:r>
              <a:rPr lang="es-NI" altLang="es-NI" sz="1600">
                <a:solidFill>
                  <a:srgbClr val="44546A"/>
                </a:solidFill>
                <a:latin typeface="Candara" panose="020E0502030303020204" pitchFamily="34" charset="0"/>
                <a:sym typeface="Candara" panose="020E0502030303020204" pitchFamily="34" charset="0"/>
              </a:rPr>
              <a:t>No nos limitamos a registros UL del tipo de chaqueta de cable CM, CMR, CMX.</a:t>
            </a:r>
          </a:p>
          <a:p>
            <a:pPr eaLnBrk="1">
              <a:buSzPct val="100000"/>
              <a:buFontTx/>
              <a:buChar char="✓"/>
            </a:pPr>
            <a:endParaRPr lang="es-NI" altLang="es-NI" sz="1600">
              <a:solidFill>
                <a:srgbClr val="44546A"/>
              </a:solidFill>
              <a:latin typeface="Candara" panose="020E0502030303020204" pitchFamily="34" charset="0"/>
              <a:sym typeface="Candara" panose="020E0502030303020204" pitchFamily="34" charset="0"/>
            </a:endParaRPr>
          </a:p>
          <a:p>
            <a:pPr eaLnBrk="1">
              <a:buSzPct val="100000"/>
              <a:buFontTx/>
              <a:buChar char="✓"/>
            </a:pPr>
            <a:r>
              <a:rPr lang="es-NI" altLang="es-NI" sz="1600">
                <a:solidFill>
                  <a:srgbClr val="44546A"/>
                </a:solidFill>
                <a:latin typeface="Candara" panose="020E0502030303020204" pitchFamily="34" charset="0"/>
                <a:sym typeface="Candara" panose="020E0502030303020204" pitchFamily="34" charset="0"/>
              </a:rPr>
              <a:t>Todo rollo de cable NEWLINK Categoría 5E, 6 y 6A cuenta con el identificador holográfico de UL. Ofreciéndo seguridad contra productos no certificables o réplicas. </a:t>
            </a:r>
          </a:p>
          <a:p>
            <a:pPr eaLnBrk="1">
              <a:buSzPct val="100000"/>
              <a:buFontTx/>
              <a:buChar char="✓"/>
            </a:pPr>
            <a:endParaRPr lang="es-NI" altLang="es-NI" sz="1600">
              <a:solidFill>
                <a:srgbClr val="44546A"/>
              </a:solidFill>
              <a:latin typeface="Candara" panose="020E0502030303020204" pitchFamily="34" charset="0"/>
              <a:sym typeface="Candara" panose="020E0502030303020204" pitchFamily="34" charset="0"/>
            </a:endParaRPr>
          </a:p>
          <a:p>
            <a:pPr eaLnBrk="1">
              <a:buSzPct val="100000"/>
              <a:buFontTx/>
              <a:buChar char="✓"/>
            </a:pPr>
            <a:r>
              <a:rPr lang="es-NI" altLang="es-NI" sz="1600">
                <a:solidFill>
                  <a:srgbClr val="44546A"/>
                </a:solidFill>
                <a:latin typeface="Candara" panose="020E0502030303020204" pitchFamily="34" charset="0"/>
                <a:sym typeface="Candara" panose="020E0502030303020204" pitchFamily="34" charset="0"/>
              </a:rPr>
              <a:t>NEWLINK protege la inversion de sus clientes.</a:t>
            </a:r>
          </a:p>
        </p:txBody>
      </p:sp>
      <p:pic>
        <p:nvPicPr>
          <p:cNvPr id="14340" name="Imagen 6" descr="Imagen 6">
            <a:extLst>
              <a:ext uri="{FF2B5EF4-FFF2-40B4-BE49-F238E27FC236}">
                <a16:creationId xmlns:a16="http://schemas.microsoft.com/office/drawing/2014/main" id="{A1C0FC59-BC02-09F8-832E-26E8EF27F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533" t="11247" r="33345" b="14160"/>
          <a:stretch>
            <a:fillRect/>
          </a:stretch>
        </p:blipFill>
        <p:spPr bwMode="auto">
          <a:xfrm>
            <a:off x="5962650" y="1454150"/>
            <a:ext cx="44307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CF2DEE30-9785-0232-2BAA-E26042372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Rectangle 1">
            <a:extLst>
              <a:ext uri="{FF2B5EF4-FFF2-40B4-BE49-F238E27FC236}">
                <a16:creationId xmlns:a16="http://schemas.microsoft.com/office/drawing/2014/main" id="{BC9700EF-3807-F618-6304-04E77387C4A9}"/>
              </a:ext>
            </a:extLst>
          </p:cNvPr>
          <p:cNvGrpSpPr>
            <a:grpSpLocks/>
          </p:cNvGrpSpPr>
          <p:nvPr/>
        </p:nvGrpSpPr>
        <p:grpSpPr bwMode="auto">
          <a:xfrm>
            <a:off x="0" y="33488"/>
            <a:ext cx="12192000" cy="1425577"/>
            <a:chOff x="0" y="-2"/>
            <a:chExt cx="12192000" cy="1425391"/>
          </a:xfrm>
        </p:grpSpPr>
        <p:sp>
          <p:nvSpPr>
            <p:cNvPr id="15367" name="Rectángulo">
              <a:extLst>
                <a:ext uri="{FF2B5EF4-FFF2-40B4-BE49-F238E27FC236}">
                  <a16:creationId xmlns:a16="http://schemas.microsoft.com/office/drawing/2014/main" id="{AFA87BCA-400A-DA44-78E1-1B3ACCB1B81D}"/>
                </a:ext>
              </a:extLst>
            </p:cNvPr>
            <p:cNvSpPr>
              <a:spLocks noChangeArrowheads="1"/>
            </p:cNvSpPr>
            <p:nvPr/>
          </p:nvSpPr>
          <p:spPr bwMode="auto">
            <a:xfrm>
              <a:off x="0" y="-2"/>
              <a:ext cx="12192000" cy="1425391"/>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sz="2800">
                <a:solidFill>
                  <a:srgbClr val="FFFFFF"/>
                </a:solidFill>
                <a:latin typeface="Candara" panose="020E0502030303020204" pitchFamily="34" charset="0"/>
                <a:sym typeface="Candara" panose="020E0502030303020204" pitchFamily="34" charset="0"/>
              </a:endParaRPr>
            </a:p>
          </p:txBody>
        </p:sp>
        <p:sp>
          <p:nvSpPr>
            <p:cNvPr id="15368" name="Garantias Newlink">
              <a:extLst>
                <a:ext uri="{FF2B5EF4-FFF2-40B4-BE49-F238E27FC236}">
                  <a16:creationId xmlns:a16="http://schemas.microsoft.com/office/drawing/2014/main" id="{F4C56EDC-C130-1139-084D-0A7911D2A48D}"/>
                </a:ext>
              </a:extLst>
            </p:cNvPr>
            <p:cNvSpPr txBox="1">
              <a:spLocks noChangeArrowheads="1"/>
            </p:cNvSpPr>
            <p:nvPr/>
          </p:nvSpPr>
          <p:spPr bwMode="auto">
            <a:xfrm>
              <a:off x="45719" y="358798"/>
              <a:ext cx="12100562" cy="7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r>
                <a:rPr lang="es-NI" altLang="es-NI" sz="4000" dirty="0">
                  <a:solidFill>
                    <a:srgbClr val="FFFFFF"/>
                  </a:solidFill>
                  <a:cs typeface="Calibri" panose="020F0502020204030204" pitchFamily="34" charset="0"/>
                  <a:sym typeface="Candara" panose="020E0502030303020204" pitchFamily="34" charset="0"/>
                </a:rPr>
                <a:t>Garantías Newlink</a:t>
              </a:r>
            </a:p>
          </p:txBody>
        </p:sp>
      </p:grpSp>
      <p:sp>
        <p:nvSpPr>
          <p:cNvPr id="134" name="TextBox 4">
            <a:extLst>
              <a:ext uri="{FF2B5EF4-FFF2-40B4-BE49-F238E27FC236}">
                <a16:creationId xmlns:a16="http://schemas.microsoft.com/office/drawing/2014/main" id="{C7AE7AF3-F4C4-7680-3156-1B8E6380A87B}"/>
              </a:ext>
            </a:extLst>
          </p:cNvPr>
          <p:cNvSpPr txBox="1"/>
          <p:nvPr/>
        </p:nvSpPr>
        <p:spPr>
          <a:xfrm>
            <a:off x="976313" y="2552700"/>
            <a:ext cx="3273425" cy="3025775"/>
          </a:xfrm>
          <a:prstGeom prst="rect">
            <a:avLst/>
          </a:prstGeom>
          <a:ln w="12700">
            <a:miter lim="400000"/>
          </a:ln>
        </p:spPr>
        <p:txBody>
          <a:bodyPr lIns="45719" rIns="45719">
            <a:spAutoFit/>
          </a:bodyPr>
          <a:lstStyle/>
          <a:p>
            <a:pPr marL="285750" indent="-285750" eaLnBrk="1" fontAlgn="auto">
              <a:spcBef>
                <a:spcPts val="0"/>
              </a:spcBef>
              <a:spcAft>
                <a:spcPts val="0"/>
              </a:spcAft>
              <a:buSzPct val="100000"/>
              <a:buFontTx/>
              <a:buChar char="✓"/>
              <a:defRPr b="1">
                <a:latin typeface="Candara"/>
                <a:ea typeface="Candara"/>
                <a:cs typeface="Candara"/>
                <a:sym typeface="Candara"/>
              </a:defRPr>
            </a:pPr>
            <a:r>
              <a:rPr b="1" kern="0">
                <a:latin typeface="Candara"/>
                <a:ea typeface="Candara"/>
                <a:cs typeface="Candara"/>
                <a:sym typeface="Candara"/>
              </a:rPr>
              <a:t>Laboratorios Tecnologicos</a:t>
            </a:r>
          </a:p>
          <a:p>
            <a:pPr marL="285750" indent="-285750" eaLnBrk="1" fontAlgn="auto">
              <a:spcBef>
                <a:spcPts val="0"/>
              </a:spcBef>
              <a:spcAft>
                <a:spcPts val="0"/>
              </a:spcAft>
              <a:buSzPct val="100000"/>
              <a:buFontTx/>
              <a:buChar char="✓"/>
              <a:defRPr b="1">
                <a:latin typeface="Candara"/>
                <a:ea typeface="Candara"/>
                <a:cs typeface="Candara"/>
                <a:sym typeface="Candara"/>
              </a:defRPr>
            </a:pPr>
            <a:endParaRPr b="1" kern="0">
              <a:latin typeface="Candara"/>
              <a:ea typeface="Candara"/>
              <a:cs typeface="Candara"/>
              <a:sym typeface="Candara"/>
            </a:endParaRPr>
          </a:p>
          <a:p>
            <a:pPr marL="285750" indent="-285750" eaLnBrk="1" fontAlgn="auto">
              <a:spcBef>
                <a:spcPts val="0"/>
              </a:spcBef>
              <a:spcAft>
                <a:spcPts val="0"/>
              </a:spcAft>
              <a:buSzPct val="100000"/>
              <a:buFontTx/>
              <a:buChar char="✓"/>
              <a:defRPr b="1">
                <a:latin typeface="Candara"/>
                <a:ea typeface="Candara"/>
                <a:cs typeface="Candara"/>
                <a:sym typeface="Candara"/>
              </a:defRPr>
            </a:pPr>
            <a:r>
              <a:rPr b="1" kern="0">
                <a:latin typeface="Candara"/>
                <a:ea typeface="Candara"/>
                <a:cs typeface="Candara"/>
                <a:sym typeface="Candara"/>
              </a:rPr>
              <a:t>Desayunos Tecnologicos</a:t>
            </a:r>
          </a:p>
          <a:p>
            <a:pPr marL="285750" indent="-285750" eaLnBrk="1" fontAlgn="auto">
              <a:spcBef>
                <a:spcPts val="0"/>
              </a:spcBef>
              <a:spcAft>
                <a:spcPts val="0"/>
              </a:spcAft>
              <a:buSzPct val="100000"/>
              <a:buFontTx/>
              <a:buChar char="✓"/>
              <a:defRPr b="1">
                <a:latin typeface="Candara"/>
                <a:ea typeface="Candara"/>
                <a:cs typeface="Candara"/>
                <a:sym typeface="Candara"/>
              </a:defRPr>
            </a:pPr>
            <a:endParaRPr b="1" kern="0">
              <a:latin typeface="Candara"/>
              <a:ea typeface="Candara"/>
              <a:cs typeface="Candara"/>
              <a:sym typeface="Candara"/>
            </a:endParaRPr>
          </a:p>
          <a:p>
            <a:pPr marL="285750" indent="-285750" eaLnBrk="1" fontAlgn="auto">
              <a:spcBef>
                <a:spcPts val="0"/>
              </a:spcBef>
              <a:spcAft>
                <a:spcPts val="0"/>
              </a:spcAft>
              <a:buSzPct val="100000"/>
              <a:buFontTx/>
              <a:buChar char="✓"/>
              <a:defRPr b="1">
                <a:latin typeface="Candara"/>
                <a:ea typeface="Candara"/>
                <a:cs typeface="Candara"/>
                <a:sym typeface="Candara"/>
              </a:defRPr>
            </a:pPr>
            <a:r>
              <a:rPr b="1" kern="0">
                <a:latin typeface="Candara"/>
                <a:ea typeface="Candara"/>
                <a:cs typeface="Candara"/>
                <a:sym typeface="Candara"/>
              </a:rPr>
              <a:t>Flash Seminars</a:t>
            </a:r>
          </a:p>
          <a:p>
            <a:pPr eaLnBrk="1" fontAlgn="auto">
              <a:spcBef>
                <a:spcPts val="0"/>
              </a:spcBef>
              <a:spcAft>
                <a:spcPts val="0"/>
              </a:spcAft>
              <a:defRPr>
                <a:latin typeface="Candara"/>
                <a:ea typeface="Candara"/>
                <a:cs typeface="Candara"/>
                <a:sym typeface="Candara"/>
              </a:defRPr>
            </a:pPr>
            <a:endParaRPr kern="0">
              <a:latin typeface="Candara"/>
              <a:ea typeface="Candara"/>
              <a:cs typeface="Candara"/>
              <a:sym typeface="Candara"/>
            </a:endParaRPr>
          </a:p>
          <a:p>
            <a:pPr marL="285750" indent="-285750" eaLnBrk="1" fontAlgn="auto">
              <a:spcBef>
                <a:spcPts val="0"/>
              </a:spcBef>
              <a:spcAft>
                <a:spcPts val="0"/>
              </a:spcAft>
              <a:buSzPct val="100000"/>
              <a:buFontTx/>
              <a:buChar char="✓"/>
              <a:defRPr b="1">
                <a:latin typeface="Candara"/>
                <a:ea typeface="Candara"/>
                <a:cs typeface="Candara"/>
                <a:sym typeface="Candara"/>
              </a:defRPr>
            </a:pPr>
            <a:r>
              <a:rPr b="1" kern="0">
                <a:latin typeface="Candara"/>
                <a:ea typeface="Candara"/>
                <a:cs typeface="Candara"/>
                <a:sym typeface="Candara"/>
              </a:rPr>
              <a:t>Certificaciones </a:t>
            </a:r>
          </a:p>
          <a:p>
            <a:pPr eaLnBrk="1" fontAlgn="auto">
              <a:spcBef>
                <a:spcPts val="0"/>
              </a:spcBef>
              <a:spcAft>
                <a:spcPts val="0"/>
              </a:spcAft>
              <a:defRPr>
                <a:latin typeface="Candara"/>
                <a:ea typeface="Candara"/>
                <a:cs typeface="Candara"/>
                <a:sym typeface="Candara"/>
              </a:defRPr>
            </a:pPr>
            <a:r>
              <a:rPr kern="0">
                <a:latin typeface="Candara"/>
                <a:ea typeface="Candara"/>
                <a:cs typeface="Candara"/>
                <a:sym typeface="Candara"/>
              </a:rPr>
              <a:t>      Diseño de Redes.</a:t>
            </a:r>
          </a:p>
          <a:p>
            <a:pPr eaLnBrk="1" fontAlgn="auto">
              <a:spcBef>
                <a:spcPts val="0"/>
              </a:spcBef>
              <a:spcAft>
                <a:spcPts val="0"/>
              </a:spcAft>
              <a:defRPr>
                <a:latin typeface="Candara"/>
                <a:ea typeface="Candara"/>
                <a:cs typeface="Candara"/>
                <a:sym typeface="Candara"/>
              </a:defRPr>
            </a:pPr>
            <a:r>
              <a:rPr kern="0">
                <a:latin typeface="Candara"/>
                <a:ea typeface="Candara"/>
                <a:cs typeface="Candara"/>
                <a:sym typeface="Candara"/>
              </a:rPr>
              <a:t>      Cableado estructurado.</a:t>
            </a:r>
          </a:p>
          <a:p>
            <a:pPr eaLnBrk="1" fontAlgn="auto">
              <a:spcBef>
                <a:spcPts val="0"/>
              </a:spcBef>
              <a:spcAft>
                <a:spcPts val="0"/>
              </a:spcAft>
              <a:defRPr>
                <a:latin typeface="Candara"/>
                <a:ea typeface="Candara"/>
                <a:cs typeface="Candara"/>
                <a:sym typeface="Candara"/>
              </a:defRPr>
            </a:pPr>
            <a:r>
              <a:rPr kern="0">
                <a:latin typeface="Candara"/>
                <a:ea typeface="Candara"/>
                <a:cs typeface="Candara"/>
                <a:sym typeface="Candara"/>
              </a:rPr>
              <a:t>      Data Center.</a:t>
            </a:r>
          </a:p>
        </p:txBody>
      </p:sp>
      <p:pic>
        <p:nvPicPr>
          <p:cNvPr id="15364" name="Object 3" descr="Object 3">
            <a:extLst>
              <a:ext uri="{FF2B5EF4-FFF2-40B4-BE49-F238E27FC236}">
                <a16:creationId xmlns:a16="http://schemas.microsoft.com/office/drawing/2014/main" id="{93714A2C-2010-CAA2-A1AD-AB4E1F809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1992313"/>
            <a:ext cx="55959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65" name="Picture 6" descr="Picture 6">
            <a:extLst>
              <a:ext uri="{FF2B5EF4-FFF2-40B4-BE49-F238E27FC236}">
                <a16:creationId xmlns:a16="http://schemas.microsoft.com/office/drawing/2014/main" id="{3C594D5E-B064-C35D-D994-2594D2C67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961" y="1992313"/>
            <a:ext cx="20415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366" name="Rectangle 7">
            <a:extLst>
              <a:ext uri="{FF2B5EF4-FFF2-40B4-BE49-F238E27FC236}">
                <a16:creationId xmlns:a16="http://schemas.microsoft.com/office/drawing/2014/main" id="{BEFDA360-4472-BA08-9FAA-178C5A472CC2}"/>
              </a:ext>
            </a:extLst>
          </p:cNvPr>
          <p:cNvSpPr txBox="1">
            <a:spLocks noChangeArrowheads="1"/>
          </p:cNvSpPr>
          <p:nvPr/>
        </p:nvSpPr>
        <p:spPr bwMode="auto">
          <a:xfrm>
            <a:off x="7070725" y="4162425"/>
            <a:ext cx="27305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eaLnBrk="1"/>
            <a:r>
              <a:rPr lang="es-NI" altLang="es-NI" sz="1600">
                <a:solidFill>
                  <a:srgbClr val="44546A"/>
                </a:solidFill>
                <a:latin typeface="Candara" panose="020E0502030303020204" pitchFamily="34" charset="0"/>
                <a:sym typeface="Candara" panose="020E0502030303020204" pitchFamily="34" charset="0"/>
              </a:rPr>
              <a:t>Certificamos el rendimiento de nuestras soluciónes de Cableado Estructurado de acuerdo  a normas ISO/IEC 11801  y ANSI/TIA para categorías 5E, 6 y 6A.</a:t>
            </a:r>
          </a:p>
        </p:txBody>
      </p:sp>
      <p:pic>
        <p:nvPicPr>
          <p:cNvPr id="2" name="Picture 1" descr="A blue and white sign with white text&#10;&#10;AI-generated content may be incorrect.">
            <a:extLst>
              <a:ext uri="{FF2B5EF4-FFF2-40B4-BE49-F238E27FC236}">
                <a16:creationId xmlns:a16="http://schemas.microsoft.com/office/drawing/2014/main" id="{D1AC2693-D115-E5D8-46E4-9ADE5582D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F381681-1D59-BCD1-34EF-21674D1BB193}"/>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141" name="Rectangle 2">
            <a:extLst>
              <a:ext uri="{FF2B5EF4-FFF2-40B4-BE49-F238E27FC236}">
                <a16:creationId xmlns:a16="http://schemas.microsoft.com/office/drawing/2014/main" id="{C89A4F3F-BDBA-CABA-CDC6-11AB11307524}"/>
              </a:ext>
            </a:extLst>
          </p:cNvPr>
          <p:cNvSpPr txBox="1">
            <a:spLocks noGrp="1" noChangeArrowheads="1"/>
          </p:cNvSpPr>
          <p:nvPr>
            <p:ph type="ctrTitle"/>
          </p:nvPr>
        </p:nvSpPr>
        <p:spPr>
          <a:xfrm>
            <a:off x="2798763" y="1736725"/>
            <a:ext cx="7315200" cy="1676400"/>
          </a:xfrm>
        </p:spPr>
        <p:txBody>
          <a:bodyPr anchor="ctr"/>
          <a:lstStyle/>
          <a:p>
            <a:pPr eaLnBrk="1" hangingPunct="1"/>
            <a:r>
              <a:rPr lang="es-NI" altLang="es-NI" sz="4000">
                <a:solidFill>
                  <a:srgbClr val="2E75B6"/>
                </a:solidFill>
                <a:latin typeface="Arial Black" panose="020B0604020202020204" pitchFamily="34" charset="0"/>
                <a:cs typeface="Calibri Light" panose="020F0302020204030204" pitchFamily="34" charset="0"/>
                <a:sym typeface="Arial Black" panose="020B0604020202020204" pitchFamily="34" charset="0"/>
              </a:rPr>
              <a:t>NEWLINK</a:t>
            </a:r>
            <a:r>
              <a:rPr lang="es-NI" altLang="es-NI" sz="4000" baseline="50000">
                <a:solidFill>
                  <a:srgbClr val="2E75B6"/>
                </a:solidFill>
                <a:latin typeface="Symbol" pitchFamily="2" charset="2"/>
                <a:cs typeface="Calibri Light" panose="020F0302020204030204" pitchFamily="34" charset="0"/>
                <a:sym typeface="Symbol" pitchFamily="2" charset="2"/>
              </a:rPr>
              <a:t>Ò</a:t>
            </a:r>
            <a:r>
              <a:rPr lang="es-NI" altLang="es-NI" sz="4000" b="1">
                <a:solidFill>
                  <a:srgbClr val="2E75B6"/>
                </a:solidFill>
                <a:latin typeface="Comic Sans MS" panose="030F0902030302020204" pitchFamily="66" charset="0"/>
                <a:cs typeface="Calibri Light" panose="020F0302020204030204" pitchFamily="34" charset="0"/>
                <a:sym typeface="Comic Sans MS" panose="030F0902030302020204" pitchFamily="66" charset="0"/>
              </a:rPr>
              <a:t> </a:t>
            </a:r>
            <a:br>
              <a:rPr lang="es-NI" altLang="es-NI" sz="4000" b="1">
                <a:solidFill>
                  <a:srgbClr val="2E75B6"/>
                </a:solidFill>
                <a:latin typeface="Comic Sans MS" panose="030F0902030302020204" pitchFamily="66" charset="0"/>
                <a:cs typeface="Calibri Light" panose="020F0302020204030204" pitchFamily="34" charset="0"/>
                <a:sym typeface="Comic Sans MS" panose="030F0902030302020204" pitchFamily="66" charset="0"/>
              </a:rPr>
            </a:br>
            <a:r>
              <a:rPr lang="es-NI" altLang="es-NI" sz="4000">
                <a:solidFill>
                  <a:srgbClr val="2E75B6"/>
                </a:solidFill>
                <a:latin typeface="Verdana" panose="020B0604030504040204" pitchFamily="34" charset="0"/>
                <a:cs typeface="Calibri Light" panose="020F0302020204030204" pitchFamily="34" charset="0"/>
                <a:sym typeface="Verdana" panose="020B0604030504040204" pitchFamily="34" charset="0"/>
              </a:rPr>
              <a:t>Entrenamiento Técnico</a:t>
            </a:r>
          </a:p>
        </p:txBody>
      </p:sp>
      <p:sp>
        <p:nvSpPr>
          <p:cNvPr id="16388" name="Line 11">
            <a:extLst>
              <a:ext uri="{FF2B5EF4-FFF2-40B4-BE49-F238E27FC236}">
                <a16:creationId xmlns:a16="http://schemas.microsoft.com/office/drawing/2014/main" id="{D23D2312-0549-057E-E9CA-9E7BBFD2898E}"/>
              </a:ext>
            </a:extLst>
          </p:cNvPr>
          <p:cNvSpPr>
            <a:spLocks noChangeShapeType="1"/>
          </p:cNvSpPr>
          <p:nvPr/>
        </p:nvSpPr>
        <p:spPr bwMode="auto">
          <a:xfrm>
            <a:off x="3556000" y="5068888"/>
            <a:ext cx="1447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6389" name="Line 12">
            <a:extLst>
              <a:ext uri="{FF2B5EF4-FFF2-40B4-BE49-F238E27FC236}">
                <a16:creationId xmlns:a16="http://schemas.microsoft.com/office/drawing/2014/main" id="{B560AFE6-0D1C-BE70-52F5-5BE15C02AE7F}"/>
              </a:ext>
            </a:extLst>
          </p:cNvPr>
          <p:cNvSpPr>
            <a:spLocks noChangeShapeType="1"/>
          </p:cNvSpPr>
          <p:nvPr/>
        </p:nvSpPr>
        <p:spPr bwMode="auto">
          <a:xfrm flipV="1">
            <a:off x="5003800" y="4687888"/>
            <a:ext cx="0" cy="381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44" name="Rectangle 13">
            <a:extLst>
              <a:ext uri="{FF2B5EF4-FFF2-40B4-BE49-F238E27FC236}">
                <a16:creationId xmlns:a16="http://schemas.microsoft.com/office/drawing/2014/main" id="{A83FEB51-3ED4-851E-8E77-BF7EC02D6C95}"/>
              </a:ext>
            </a:extLst>
          </p:cNvPr>
          <p:cNvSpPr/>
          <p:nvPr/>
        </p:nvSpPr>
        <p:spPr>
          <a:xfrm>
            <a:off x="4851400" y="4383088"/>
            <a:ext cx="304800" cy="304800"/>
          </a:xfrm>
          <a:prstGeom prst="rect">
            <a:avLst/>
          </a:prstGeom>
          <a:solidFill>
            <a:schemeClr val="accent2"/>
          </a:solidFill>
          <a:ln w="12700">
            <a:miter lim="400000"/>
          </a:ln>
        </p:spPr>
        <p:txBody>
          <a:bodyPr lIns="45719" rIns="45719" anchor="ctr"/>
          <a:lstStyle/>
          <a:p>
            <a:pPr eaLnBrk="1" fontAlgn="auto">
              <a:spcBef>
                <a:spcPts val="0"/>
              </a:spcBef>
              <a:spcAft>
                <a:spcPts val="0"/>
              </a:spcAft>
              <a:defRPr>
                <a:solidFill>
                  <a:schemeClr val="accent5"/>
                </a:solidFill>
              </a:defRPr>
            </a:pPr>
            <a:endParaRPr kern="0">
              <a:solidFill>
                <a:schemeClr val="accent5"/>
              </a:solidFill>
              <a:latin typeface="+mj-lt"/>
              <a:ea typeface="+mj-ea"/>
              <a:cs typeface="+mj-cs"/>
              <a:sym typeface="Calibri"/>
            </a:endParaRPr>
          </a:p>
        </p:txBody>
      </p:sp>
      <p:sp>
        <p:nvSpPr>
          <p:cNvPr id="16391" name="Line 14">
            <a:extLst>
              <a:ext uri="{FF2B5EF4-FFF2-40B4-BE49-F238E27FC236}">
                <a16:creationId xmlns:a16="http://schemas.microsoft.com/office/drawing/2014/main" id="{09200C87-8F61-F374-4351-19C34203466A}"/>
              </a:ext>
            </a:extLst>
          </p:cNvPr>
          <p:cNvSpPr>
            <a:spLocks noChangeShapeType="1"/>
          </p:cNvSpPr>
          <p:nvPr/>
        </p:nvSpPr>
        <p:spPr bwMode="auto">
          <a:xfrm>
            <a:off x="3556000" y="5221288"/>
            <a:ext cx="28194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6392" name="Line 15">
            <a:extLst>
              <a:ext uri="{FF2B5EF4-FFF2-40B4-BE49-F238E27FC236}">
                <a16:creationId xmlns:a16="http://schemas.microsoft.com/office/drawing/2014/main" id="{4781C179-AF55-59F8-E915-283075F3D0CA}"/>
              </a:ext>
            </a:extLst>
          </p:cNvPr>
          <p:cNvSpPr>
            <a:spLocks noChangeShapeType="1"/>
          </p:cNvSpPr>
          <p:nvPr/>
        </p:nvSpPr>
        <p:spPr bwMode="auto">
          <a:xfrm flipV="1">
            <a:off x="6375400" y="4916488"/>
            <a:ext cx="0" cy="3048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6393" name="Line 16">
            <a:extLst>
              <a:ext uri="{FF2B5EF4-FFF2-40B4-BE49-F238E27FC236}">
                <a16:creationId xmlns:a16="http://schemas.microsoft.com/office/drawing/2014/main" id="{11A98823-CDD5-3328-448D-D70B3D77218A}"/>
              </a:ext>
            </a:extLst>
          </p:cNvPr>
          <p:cNvSpPr>
            <a:spLocks noChangeShapeType="1"/>
          </p:cNvSpPr>
          <p:nvPr/>
        </p:nvSpPr>
        <p:spPr bwMode="auto">
          <a:xfrm>
            <a:off x="3556000" y="5526088"/>
            <a:ext cx="19050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6394" name="Line 17">
            <a:extLst>
              <a:ext uri="{FF2B5EF4-FFF2-40B4-BE49-F238E27FC236}">
                <a16:creationId xmlns:a16="http://schemas.microsoft.com/office/drawing/2014/main" id="{33F2CEFE-4405-03D8-A8C0-F5695693CC73}"/>
              </a:ext>
            </a:extLst>
          </p:cNvPr>
          <p:cNvSpPr>
            <a:spLocks noChangeShapeType="1"/>
          </p:cNvSpPr>
          <p:nvPr/>
        </p:nvSpPr>
        <p:spPr bwMode="auto">
          <a:xfrm>
            <a:off x="5461000" y="5526088"/>
            <a:ext cx="0" cy="2286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6395" name="Line 19">
            <a:extLst>
              <a:ext uri="{FF2B5EF4-FFF2-40B4-BE49-F238E27FC236}">
                <a16:creationId xmlns:a16="http://schemas.microsoft.com/office/drawing/2014/main" id="{D7B82342-2100-46C3-BFF4-9FC7BA9BAD99}"/>
              </a:ext>
            </a:extLst>
          </p:cNvPr>
          <p:cNvSpPr>
            <a:spLocks noChangeShapeType="1"/>
          </p:cNvSpPr>
          <p:nvPr/>
        </p:nvSpPr>
        <p:spPr bwMode="auto">
          <a:xfrm>
            <a:off x="3556000" y="5373688"/>
            <a:ext cx="38862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50" name="Rectangle 20">
            <a:extLst>
              <a:ext uri="{FF2B5EF4-FFF2-40B4-BE49-F238E27FC236}">
                <a16:creationId xmlns:a16="http://schemas.microsoft.com/office/drawing/2014/main" id="{DED7BF24-59E8-E5C4-5D1F-71496BB6B9D9}"/>
              </a:ext>
            </a:extLst>
          </p:cNvPr>
          <p:cNvSpPr/>
          <p:nvPr/>
        </p:nvSpPr>
        <p:spPr>
          <a:xfrm>
            <a:off x="3098800" y="4992688"/>
            <a:ext cx="609600" cy="609600"/>
          </a:xfrm>
          <a:prstGeom prst="rect">
            <a:avLst/>
          </a:prstGeom>
          <a:solidFill>
            <a:srgbClr val="FFFFFF"/>
          </a:solidFill>
          <a:ln w="57150">
            <a:solidFill>
              <a:schemeClr val="accent2"/>
            </a:solidFill>
            <a:miter/>
          </a:ln>
        </p:spPr>
        <p:txBody>
          <a:bodyPr lIns="45719" rIns="45719" anchor="ctr"/>
          <a:lstStyle/>
          <a:p>
            <a:pPr eaLnBrk="1" fontAlgn="auto">
              <a:spcBef>
                <a:spcPts val="0"/>
              </a:spcBef>
              <a:spcAft>
                <a:spcPts val="0"/>
              </a:spcAft>
              <a:defRPr>
                <a:solidFill>
                  <a:schemeClr val="accent5"/>
                </a:solidFill>
              </a:defRPr>
            </a:pPr>
            <a:endParaRPr kern="0">
              <a:solidFill>
                <a:schemeClr val="accent5"/>
              </a:solidFill>
              <a:latin typeface="+mj-lt"/>
              <a:ea typeface="+mj-ea"/>
              <a:cs typeface="+mj-cs"/>
              <a:sym typeface="Calibri"/>
            </a:endParaRPr>
          </a:p>
        </p:txBody>
      </p:sp>
      <p:sp>
        <p:nvSpPr>
          <p:cNvPr id="151" name="Rectangle 21">
            <a:extLst>
              <a:ext uri="{FF2B5EF4-FFF2-40B4-BE49-F238E27FC236}">
                <a16:creationId xmlns:a16="http://schemas.microsoft.com/office/drawing/2014/main" id="{5DD1C5EB-D341-DA53-9594-C21E70618600}"/>
              </a:ext>
            </a:extLst>
          </p:cNvPr>
          <p:cNvSpPr/>
          <p:nvPr/>
        </p:nvSpPr>
        <p:spPr>
          <a:xfrm>
            <a:off x="6223000" y="4611688"/>
            <a:ext cx="304800" cy="304800"/>
          </a:xfrm>
          <a:prstGeom prst="rect">
            <a:avLst/>
          </a:prstGeom>
          <a:solidFill>
            <a:schemeClr val="accent2"/>
          </a:solidFill>
          <a:ln w="12700">
            <a:miter lim="400000"/>
          </a:ln>
        </p:spPr>
        <p:txBody>
          <a:bodyPr lIns="45719" rIns="45719" anchor="ctr"/>
          <a:lstStyle/>
          <a:p>
            <a:pPr eaLnBrk="1" fontAlgn="auto">
              <a:spcBef>
                <a:spcPts val="0"/>
              </a:spcBef>
              <a:spcAft>
                <a:spcPts val="0"/>
              </a:spcAft>
              <a:defRPr>
                <a:solidFill>
                  <a:schemeClr val="accent5"/>
                </a:solidFill>
              </a:defRPr>
            </a:pPr>
            <a:endParaRPr kern="0">
              <a:solidFill>
                <a:schemeClr val="accent5"/>
              </a:solidFill>
              <a:latin typeface="+mj-lt"/>
              <a:ea typeface="+mj-ea"/>
              <a:cs typeface="+mj-cs"/>
              <a:sym typeface="Calibri"/>
            </a:endParaRPr>
          </a:p>
        </p:txBody>
      </p:sp>
      <p:sp>
        <p:nvSpPr>
          <p:cNvPr id="16398" name="Line 18">
            <a:extLst>
              <a:ext uri="{FF2B5EF4-FFF2-40B4-BE49-F238E27FC236}">
                <a16:creationId xmlns:a16="http://schemas.microsoft.com/office/drawing/2014/main" id="{B2D649D8-9AAA-6F86-8C0E-4A8C2742A86E}"/>
              </a:ext>
            </a:extLst>
          </p:cNvPr>
          <p:cNvSpPr>
            <a:spLocks noChangeShapeType="1"/>
          </p:cNvSpPr>
          <p:nvPr/>
        </p:nvSpPr>
        <p:spPr bwMode="auto">
          <a:xfrm>
            <a:off x="5461000" y="5772150"/>
            <a:ext cx="41910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es-NI"/>
          </a:p>
        </p:txBody>
      </p:sp>
      <p:sp>
        <p:nvSpPr>
          <p:cNvPr id="16399" name="Rectangle 22">
            <a:extLst>
              <a:ext uri="{FF2B5EF4-FFF2-40B4-BE49-F238E27FC236}">
                <a16:creationId xmlns:a16="http://schemas.microsoft.com/office/drawing/2014/main" id="{987EE0C2-31AF-1686-A1F7-2CC206D89E52}"/>
              </a:ext>
            </a:extLst>
          </p:cNvPr>
          <p:cNvSpPr>
            <a:spLocks noChangeArrowheads="1"/>
          </p:cNvSpPr>
          <p:nvPr/>
        </p:nvSpPr>
        <p:spPr bwMode="auto">
          <a:xfrm>
            <a:off x="9652000" y="5619750"/>
            <a:ext cx="304800" cy="304800"/>
          </a:xfrm>
          <a:prstGeom prst="rect">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eaLnBrk="1"/>
            <a:endParaRPr lang="es-NI" altLang="es-NI"/>
          </a:p>
        </p:txBody>
      </p:sp>
      <p:sp>
        <p:nvSpPr>
          <p:cNvPr id="154" name="Rectangle 22">
            <a:extLst>
              <a:ext uri="{FF2B5EF4-FFF2-40B4-BE49-F238E27FC236}">
                <a16:creationId xmlns:a16="http://schemas.microsoft.com/office/drawing/2014/main" id="{439EA113-B8CC-B05E-4CC4-89462D175AC1}"/>
              </a:ext>
            </a:extLst>
          </p:cNvPr>
          <p:cNvSpPr/>
          <p:nvPr/>
        </p:nvSpPr>
        <p:spPr>
          <a:xfrm>
            <a:off x="7486650" y="5173663"/>
            <a:ext cx="304800" cy="304800"/>
          </a:xfrm>
          <a:prstGeom prst="rect">
            <a:avLst/>
          </a:prstGeom>
          <a:solidFill>
            <a:schemeClr val="accent2"/>
          </a:solidFill>
          <a:ln w="12700">
            <a:miter lim="400000"/>
          </a:ln>
        </p:spPr>
        <p:txBody>
          <a:bodyPr lIns="45719" rIns="45719" anchor="ctr"/>
          <a:lstStyle/>
          <a:p>
            <a:pPr eaLnBrk="1" fontAlgn="auto">
              <a:spcBef>
                <a:spcPts val="0"/>
              </a:spcBef>
              <a:spcAft>
                <a:spcPts val="0"/>
              </a:spcAft>
              <a:defRPr>
                <a:solidFill>
                  <a:schemeClr val="accent5"/>
                </a:solidFill>
              </a:defRPr>
            </a:pPr>
            <a:endParaRPr kern="0">
              <a:solidFill>
                <a:schemeClr val="accent5"/>
              </a:solidFill>
              <a:latin typeface="+mj-lt"/>
              <a:ea typeface="+mj-ea"/>
              <a:cs typeface="+mj-cs"/>
              <a:sym typeface="Calibri"/>
            </a:endParaRPr>
          </a:p>
        </p:txBody>
      </p:sp>
      <p:pic>
        <p:nvPicPr>
          <p:cNvPr id="2" name="Picture 1" descr="A blue and white sign with white text&#10;&#10;AI-generated content may be incorrect.">
            <a:extLst>
              <a:ext uri="{FF2B5EF4-FFF2-40B4-BE49-F238E27FC236}">
                <a16:creationId xmlns:a16="http://schemas.microsoft.com/office/drawing/2014/main" id="{A5929D17-543C-B9AA-3B54-7AC6BE164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nodeType="afterEffect">
                                  <p:stCondLst>
                                    <p:cond delay="0"/>
                                  </p:stCondLst>
                                  <p:childTnLst>
                                    <p:animMotion origin="layout" path="M 0.000000 0.000000 C 0.003500 -0.006665 0.007000 -0.013665 0.010500 -0.021333 C 0.014000 -0.029000 0.017500 -0.037335 0.021000 -0.046670 C 0.030500 -0.073335 0.036500 -0.099667 0.038375 -0.120334 C 0.040250 -0.141000 0.038000 -0.156000 0.031000 -0.160000 C 0.017000 -0.169330 -0.010000 -0.132000 -0.029000 -0.078670 C -0.039000 -0.050670 -0.045000 -0.024000 -0.047000 -0.004000 C -0.050000 0.012000 -0.051000 0.028000 -0.051000 0.046670 C -0.051000 0.106670 -0.038000 0.156000 -0.023000 0.156000 C -0.008000 0.156000 0.005000 0.106670 0.005000 0.046670 C 0.005000 0.018670 0.002000 -0.008000 -0.003000 -0.026670 C -0.004000 -0.034670 -0.005750 -0.043003 -0.008000 -0.051501 C -0.010250 -0.060000 -0.013000 -0.068665 -0.016000 -0.077330 C -0.036000 -0.132000 -0.063000 -0.169330 -0.077000 -0.160000 C -0.091000 -0.150670 -0.086000 -0.100000 -0.066000 -0.045330 C -0.062000 -0.032665 -0.057250 -0.021000 -0.052125 -0.010668 C -0.047000 -0.000335 -0.041500 0.008665 -0.036000 0.016000 C -0.032000 0.022665 -0.027750 0.028997 -0.023000 0.035164 C -0.018250 0.041330 -0.013000 0.047330 -0.007000 0.053330 C 0.011000 0.072665 0.029000 0.086665 0.043750 0.093831 C 0.058500 0.100998 0.070000 0.101330 0.075000 0.093330 C 0.079500 0.085330 0.076750 0.070330 0.068375 0.052664 C 0.060000 0.034998 0.046000 0.014665 0.028000 -0.004000 C 0.020500 -0.012000 0.012750 -0.019000 0.005250 -0.025000 C -0.002250 -0.031000 -0.009500 -0.036000 -0.016000 -0.040000 C -0.022000 -0.044000 -0.028750 -0.047668 -0.036000 -0.050835 C -0.043250 -0.054003 -0.051000 -0.056670 -0.059000 -0.058670 C -0.081000 -0.065335 -0.101500 -0.067668 -0.116875 -0.065668 C -0.132250 -0.063668 -0.142500 -0.057335 -0.144000 -0.046670 C -0.146000 -0.036670 -0.138750 -0.025003 -0.125500 -0.014169 C -0.112250 -0.003335 -0.093000 0.006665 -0.071000 0.013330 C -0.061000 0.016000 -0.051250 0.018000 -0.042125 0.019166 C -0.033000 0.020333 -0.024500 0.020665 -0.017000 0.020000 C -0.010500 0.020000 -0.003750 0.019332 0.003250 0.018165 C 0.010250 0.016998 0.017500 0.015330 0.025000 0.013330 C 0.047000 0.006665 0.066250 -0.003668 0.079500 -0.014834 C 0.092750 -0.026000 0.100000 -0.038000 0.098000 -0.048000 C 0.095000 -0.068000 0.057000 -0.073330 0.013000 -0.060000 C -0.008000 -0.053330 -0.027000 -0.044000 -0.040000 -0.033330 C -0.045500 -0.029330 -0.051000 -0.024997 -0.056625 -0.020165 C -0.062250 -0.015332 -0.068000 -0.010000 -0.074000 -0.004000 C -0.091500 0.015335 -0.105500 0.035667 -0.113875 0.053166 C -0.122250 0.070665 -0.125000 0.085330 -0.120000 0.093330 C -0.115500 0.101330 -0.104000 0.100998 -0.089250 0.093999 C -0.074500 0.087000 -0.056500 0.073335 -0.039000 0.054670 C -0.030500 0.045335 -0.022750 0.036000 -0.016125 0.026833 C -0.009500 0.017665 -0.004000 0.008665 0.000000 0.000000 Z" pathEditMode="relative">
                                      <p:cBhvr>
                                        <p:cTn id="6" dur="2000" fill="hold"/>
                                        <p:tgtEl>
                                          <p:spTgt spid="14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D334D1DA-BE22-7C2C-05BF-481AE91C328B}"/>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9219" name="Rectángulo 3">
            <a:extLst>
              <a:ext uri="{FF2B5EF4-FFF2-40B4-BE49-F238E27FC236}">
                <a16:creationId xmlns:a16="http://schemas.microsoft.com/office/drawing/2014/main" id="{5661D457-78D4-2C5B-A489-D3143DB82B24}"/>
              </a:ext>
            </a:extLst>
          </p:cNvPr>
          <p:cNvSpPr txBox="1">
            <a:spLocks noChangeArrowheads="1"/>
          </p:cNvSpPr>
          <p:nvPr/>
        </p:nvSpPr>
        <p:spPr bwMode="auto">
          <a:xfrm>
            <a:off x="157163" y="1657350"/>
            <a:ext cx="6211887" cy="4924425"/>
          </a:xfrm>
          <a:prstGeom prst="rect">
            <a:avLst/>
          </a:prstGeom>
          <a:noFill/>
          <a:ln>
            <a:noFill/>
          </a:ln>
        </p:spPr>
        <p:txBody>
          <a:bodyPr lIns="45719" rIns="45719">
            <a:spAutoFit/>
          </a:bodyPr>
          <a:lstStyle/>
          <a:p>
            <a:pPr algn="just" eaLnBrk="1">
              <a:spcBef>
                <a:spcPts val="1200"/>
              </a:spcBef>
              <a:defRPr/>
            </a:pPr>
            <a:r>
              <a:rPr lang="es-NI" sz="2000" dirty="0">
                <a:ea typeface="+mn-ea"/>
                <a:cs typeface="Calibri" panose="020F0502020204030204" pitchFamily="34" charset="0"/>
              </a:rPr>
              <a:t>Las bandeja portacable tipo malla ha sido diseñada para espacios reducidos o difíciles de instalar en armarios de comunicación. </a:t>
            </a:r>
          </a:p>
          <a:p>
            <a:pPr eaLnBrk="1">
              <a:defRPr/>
            </a:pPr>
            <a:endParaRPr lang="es-NI" altLang="es-NI" b="1" i="1" dirty="0">
              <a:solidFill>
                <a:srgbClr val="0060EC"/>
              </a:solidFill>
              <a:ea typeface="+mn-ea"/>
              <a:cs typeface="Calibri" panose="020F0502020204030204" pitchFamily="34" charset="0"/>
            </a:endParaRPr>
          </a:p>
          <a:p>
            <a:pPr algn="just" eaLnBrk="1">
              <a:defRPr/>
            </a:pPr>
            <a:r>
              <a:rPr lang="es-NI" altLang="es-NI" b="1" i="1" dirty="0">
                <a:ea typeface="+mn-ea"/>
                <a:cs typeface="Calibri" panose="020F0502020204030204" pitchFamily="34" charset="0"/>
              </a:rPr>
              <a:t>CARACTERISTICAS</a:t>
            </a:r>
          </a:p>
          <a:p>
            <a:pPr algn="just" eaLnBrk="1">
              <a:defRPr/>
            </a:pPr>
            <a:endParaRPr lang="es-NI" altLang="es-NI" b="1" i="1" dirty="0">
              <a:ea typeface="+mn-ea"/>
              <a:cs typeface="Calibri" panose="020F0502020204030204" pitchFamily="34" charset="0"/>
            </a:endParaRPr>
          </a:p>
          <a:p>
            <a:pPr marL="342900" indent="-342900" algn="just" eaLnBrk="1">
              <a:buFont typeface="Wingdings" pitchFamily="2" charset="2"/>
              <a:buChar char="ü"/>
              <a:defRPr/>
            </a:pPr>
            <a:r>
              <a:rPr lang="es-NI" altLang="es-NI" sz="2000" dirty="0">
                <a:ea typeface="+mn-ea"/>
                <a:cs typeface="Calibri" panose="020F0502020204030204" pitchFamily="34" charset="0"/>
              </a:rPr>
              <a:t>No tienen filos ni bordes que puedan dañar los cables.</a:t>
            </a:r>
          </a:p>
          <a:p>
            <a:pPr marL="342900" indent="-342900" algn="just" eaLnBrk="1">
              <a:buFont typeface="Wingdings" pitchFamily="2" charset="2"/>
              <a:buChar char="ü"/>
              <a:defRPr/>
            </a:pPr>
            <a:r>
              <a:rPr lang="es-NI" altLang="es-NI" sz="2000" dirty="0">
                <a:ea typeface="+mn-ea"/>
                <a:cs typeface="Calibri" panose="020F0502020204030204" pitchFamily="34" charset="0"/>
              </a:rPr>
              <a:t>La capacidad de carga es 27% mayor que en las rejillas  tradicionales.</a:t>
            </a:r>
          </a:p>
          <a:p>
            <a:pPr marL="342900" indent="-342900" algn="just" eaLnBrk="1">
              <a:buFont typeface="Wingdings" pitchFamily="2" charset="2"/>
              <a:buChar char="ü"/>
              <a:defRPr/>
            </a:pPr>
            <a:r>
              <a:rPr lang="es-NI" altLang="es-NI" sz="2000" dirty="0">
                <a:ea typeface="+mn-ea"/>
                <a:cs typeface="Calibri" panose="020F0502020204030204" pitchFamily="34" charset="0"/>
              </a:rPr>
              <a:t>El acabado Electrozincado es resistente contra factores climáticos y corrosión química.</a:t>
            </a:r>
          </a:p>
          <a:p>
            <a:pPr marL="342900" indent="-342900" algn="just" eaLnBrk="1">
              <a:buFont typeface="Wingdings" pitchFamily="2" charset="2"/>
              <a:buChar char="ü"/>
              <a:defRPr/>
            </a:pPr>
            <a:r>
              <a:rPr lang="es-NI" sz="2000" dirty="0">
                <a:ea typeface="+mn-ea"/>
                <a:cs typeface="Calibri" panose="020F0502020204030204" pitchFamily="34" charset="0"/>
              </a:rPr>
              <a:t>No propagador de la llama</a:t>
            </a:r>
          </a:p>
          <a:p>
            <a:pPr marL="342900" indent="-342900" algn="just" eaLnBrk="1">
              <a:buFont typeface="Wingdings" pitchFamily="2" charset="2"/>
              <a:buChar char="ü"/>
              <a:defRPr/>
            </a:pPr>
            <a:r>
              <a:rPr lang="es-NI" sz="2000" dirty="0">
                <a:ea typeface="+mn-ea"/>
                <a:cs typeface="Calibri" panose="020F0502020204030204" pitchFamily="34" charset="0"/>
              </a:rPr>
              <a:t>Sistema con continuidad eléctrica</a:t>
            </a:r>
          </a:p>
          <a:p>
            <a:pPr marL="342900" indent="-342900" algn="just" eaLnBrk="1">
              <a:buFont typeface="Wingdings" pitchFamily="2" charset="2"/>
              <a:buChar char="ü"/>
              <a:defRPr/>
            </a:pPr>
            <a:r>
              <a:rPr lang="es-NI" sz="2000" dirty="0">
                <a:ea typeface="+mn-ea"/>
                <a:cs typeface="Calibri" panose="020F0502020204030204" pitchFamily="34" charset="0"/>
              </a:rPr>
              <a:t>Temperatura mínima de   -40 ˚C- Temperatura máxima de  150 ˚C- Con recubrimiento metálico.</a:t>
            </a:r>
          </a:p>
          <a:p>
            <a:pPr algn="just" eaLnBrk="1">
              <a:defRPr/>
            </a:pPr>
            <a:endParaRPr lang="es-NI" altLang="es-NI" sz="2000" dirty="0">
              <a:ea typeface="+mn-ea"/>
              <a:cs typeface="Calibri" panose="020F0502020204030204" pitchFamily="34" charset="0"/>
            </a:endParaRPr>
          </a:p>
        </p:txBody>
      </p:sp>
      <p:sp>
        <p:nvSpPr>
          <p:cNvPr id="17412" name="Rectangle 3">
            <a:extLst>
              <a:ext uri="{FF2B5EF4-FFF2-40B4-BE49-F238E27FC236}">
                <a16:creationId xmlns:a16="http://schemas.microsoft.com/office/drawing/2014/main" id="{500EEB97-5781-31DE-F06D-7E7FD3E5648E}"/>
              </a:ext>
            </a:extLst>
          </p:cNvPr>
          <p:cNvSpPr txBox="1">
            <a:spLocks noChangeArrowheads="1"/>
          </p:cNvSpPr>
          <p:nvPr/>
        </p:nvSpPr>
        <p:spPr bwMode="auto">
          <a:xfrm>
            <a:off x="0" y="50143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Cabletrays Newlink </a:t>
            </a:r>
          </a:p>
        </p:txBody>
      </p:sp>
      <p:pic>
        <p:nvPicPr>
          <p:cNvPr id="17413" name="Imagen 8">
            <a:extLst>
              <a:ext uri="{FF2B5EF4-FFF2-40B4-BE49-F238E27FC236}">
                <a16:creationId xmlns:a16="http://schemas.microsoft.com/office/drawing/2014/main" id="{3197C5F9-27CA-C9FA-B636-BE0D680C3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15" t="32626" r="56625" b="14581"/>
          <a:stretch>
            <a:fillRect/>
          </a:stretch>
        </p:blipFill>
        <p:spPr bwMode="auto">
          <a:xfrm>
            <a:off x="6705600" y="1454150"/>
            <a:ext cx="538162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F0E95C6E-3AC8-349D-AEC6-4F10A87B6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E18E40E6-7675-84DD-DF5A-E8A855928DC4}"/>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163" name="Rectángulo 3">
            <a:extLst>
              <a:ext uri="{FF2B5EF4-FFF2-40B4-BE49-F238E27FC236}">
                <a16:creationId xmlns:a16="http://schemas.microsoft.com/office/drawing/2014/main" id="{2120F179-F8DB-ACEA-4ACF-ADB64F98749D}"/>
              </a:ext>
            </a:extLst>
          </p:cNvPr>
          <p:cNvSpPr txBox="1"/>
          <p:nvPr/>
        </p:nvSpPr>
        <p:spPr>
          <a:xfrm>
            <a:off x="30163" y="1657350"/>
            <a:ext cx="6065837" cy="3113673"/>
          </a:xfrm>
          <a:prstGeom prst="rect">
            <a:avLst/>
          </a:prstGeom>
          <a:ln w="12700">
            <a:miter lim="400000"/>
          </a:ln>
        </p:spPr>
        <p:txBody>
          <a:bodyPr lIns="45719" rIns="45719">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just" eaLnBrk="1"/>
            <a:r>
              <a:rPr lang="es-NI" altLang="es-NI" b="1" i="1" dirty="0"/>
              <a:t>VENTAJAS</a:t>
            </a:r>
          </a:p>
          <a:p>
            <a:pPr algn="just" eaLnBrk="1"/>
            <a:endParaRPr lang="es-NI" altLang="es-NI" sz="2000" dirty="0"/>
          </a:p>
          <a:p>
            <a:pPr algn="just" eaLnBrk="1">
              <a:buSzPct val="100000"/>
              <a:buFont typeface="Wingdings" pitchFamily="2" charset="2"/>
              <a:buChar char="ü"/>
            </a:pPr>
            <a:r>
              <a:rPr lang="es-NI" altLang="es-NI" sz="2000" dirty="0"/>
              <a:t>Ayudan a organizar los cables de una manera flexible, versátil y fácil de expandir. Estas rejillas son perfectas para instalaciones de redes de cobre, fibra óptica y otros cableados.</a:t>
            </a:r>
          </a:p>
          <a:p>
            <a:pPr algn="just" eaLnBrk="1">
              <a:spcBef>
                <a:spcPts val="1200"/>
              </a:spcBef>
              <a:buSzPct val="100000"/>
              <a:buFont typeface="Wingdings" pitchFamily="2" charset="2"/>
              <a:buChar char="ü"/>
            </a:pPr>
            <a:r>
              <a:rPr lang="es-NI" altLang="es-NI" sz="2000" dirty="0"/>
              <a:t>Las rejillas pueden moldearse de acuerdo a las necesidades del proyecto.</a:t>
            </a:r>
          </a:p>
          <a:p>
            <a:pPr eaLnBrk="1">
              <a:spcBef>
                <a:spcPts val="1000"/>
              </a:spcBef>
            </a:pPr>
            <a:endParaRPr lang="es-NI" altLang="es-NI" sz="2000" dirty="0"/>
          </a:p>
        </p:txBody>
      </p:sp>
      <p:sp>
        <p:nvSpPr>
          <p:cNvPr id="18436" name="Rectangle 3">
            <a:extLst>
              <a:ext uri="{FF2B5EF4-FFF2-40B4-BE49-F238E27FC236}">
                <a16:creationId xmlns:a16="http://schemas.microsoft.com/office/drawing/2014/main" id="{571AA4AF-4E6F-AF25-C81A-CE8CA9307475}"/>
              </a:ext>
            </a:extLst>
          </p:cNvPr>
          <p:cNvSpPr txBox="1">
            <a:spLocks noChangeArrowheads="1"/>
          </p:cNvSpPr>
          <p:nvPr/>
        </p:nvSpPr>
        <p:spPr bwMode="auto">
          <a:xfrm>
            <a:off x="0" y="501432"/>
            <a:ext cx="12161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Cabletrays Newlink </a:t>
            </a:r>
          </a:p>
        </p:txBody>
      </p:sp>
      <p:pic>
        <p:nvPicPr>
          <p:cNvPr id="18437" name="Imagen 3">
            <a:extLst>
              <a:ext uri="{FF2B5EF4-FFF2-40B4-BE49-F238E27FC236}">
                <a16:creationId xmlns:a16="http://schemas.microsoft.com/office/drawing/2014/main" id="{25C27CE2-1E46-1835-EFD6-810166EC7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85" t="43079" r="64011" b="32738"/>
          <a:stretch>
            <a:fillRect/>
          </a:stretch>
        </p:blipFill>
        <p:spPr bwMode="auto">
          <a:xfrm>
            <a:off x="6176963" y="1657350"/>
            <a:ext cx="5984875"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 and white sign with white text&#10;&#10;AI-generated content may be incorrect.">
            <a:extLst>
              <a:ext uri="{FF2B5EF4-FFF2-40B4-BE49-F238E27FC236}">
                <a16:creationId xmlns:a16="http://schemas.microsoft.com/office/drawing/2014/main" id="{909A780F-E6AE-463F-4E35-C8AFF0F3C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25044707-6253-C57E-8A9F-89665E1BF76B}"/>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sp>
        <p:nvSpPr>
          <p:cNvPr id="11268" name="Rectangle 3">
            <a:extLst>
              <a:ext uri="{FF2B5EF4-FFF2-40B4-BE49-F238E27FC236}">
                <a16:creationId xmlns:a16="http://schemas.microsoft.com/office/drawing/2014/main" id="{FD02675C-9441-C7A4-D120-1C809D8DD684}"/>
              </a:ext>
            </a:extLst>
          </p:cNvPr>
          <p:cNvSpPr txBox="1">
            <a:spLocks noChangeArrowheads="1"/>
          </p:cNvSpPr>
          <p:nvPr/>
        </p:nvSpPr>
        <p:spPr bwMode="auto">
          <a:xfrm>
            <a:off x="0" y="508000"/>
            <a:ext cx="12192000" cy="646113"/>
          </a:xfrm>
          <a:prstGeom prst="rect">
            <a:avLst/>
          </a:prstGeom>
          <a:noFill/>
          <a:ln>
            <a:noFill/>
          </a:ln>
        </p:spPr>
        <p:txBody>
          <a:bodyPr wrap="square" lIns="45719" rIns="45719" anchor="b">
            <a:spAutoFit/>
          </a:bodyPr>
          <a:lstStyle/>
          <a:p>
            <a:pPr algn="ctr" eaLnBrk="1">
              <a:lnSpc>
                <a:spcPct val="90000"/>
              </a:lnSpc>
              <a:defRPr/>
            </a:pPr>
            <a:r>
              <a:rPr lang="es-NI" altLang="es-NI" sz="4000" dirty="0">
                <a:solidFill>
                  <a:schemeClr val="bg1">
                    <a:lumMod val="95000"/>
                  </a:schemeClr>
                </a:solidFill>
                <a:latin typeface="+mj-lt"/>
                <a:ea typeface="+mn-ea"/>
                <a:cs typeface="Calibri Light" panose="020F0302020204030204" pitchFamily="34" charset="0"/>
                <a:sym typeface="Calibri Light" panose="020F0302020204030204" pitchFamily="34" charset="0"/>
              </a:rPr>
              <a:t>Aplicaciones</a:t>
            </a:r>
          </a:p>
        </p:txBody>
      </p:sp>
      <p:pic>
        <p:nvPicPr>
          <p:cNvPr id="31748" name="Imagen 2">
            <a:extLst>
              <a:ext uri="{FF2B5EF4-FFF2-40B4-BE49-F238E27FC236}">
                <a16:creationId xmlns:a16="http://schemas.microsoft.com/office/drawing/2014/main" id="{2C6702CB-5E8D-1D79-0EC7-9A86A4C72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451" t="59160" r="12810" b="21681"/>
          <a:stretch>
            <a:fillRect/>
          </a:stretch>
        </p:blipFill>
        <p:spPr bwMode="auto">
          <a:xfrm>
            <a:off x="355600" y="1884363"/>
            <a:ext cx="47386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B1CA4657-552D-04EC-F9D5-2FFBDE2AEDD3}"/>
              </a:ext>
            </a:extLst>
          </p:cNvPr>
          <p:cNvSpPr txBox="1"/>
          <p:nvPr/>
        </p:nvSpPr>
        <p:spPr>
          <a:xfrm>
            <a:off x="867001" y="1487936"/>
            <a:ext cx="370658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algn="ctr" eaLnBrk="1">
              <a:spcBef>
                <a:spcPts val="1200"/>
              </a:spcBef>
              <a:defRPr/>
            </a:pPr>
            <a:r>
              <a:rPr lang="es-NI" altLang="es-NI" sz="2000" b="1" dirty="0">
                <a:solidFill>
                  <a:schemeClr val="accent5">
                    <a:lumMod val="75000"/>
                  </a:schemeClr>
                </a:solidFill>
                <a:latin typeface="+mj-ea"/>
                <a:ea typeface="+mj-ea"/>
                <a:cs typeface="Calibri" panose="020F0502020204030204" pitchFamily="34" charset="0"/>
              </a:rPr>
              <a:t>SECTOR COMERCIAL</a:t>
            </a:r>
          </a:p>
        </p:txBody>
      </p:sp>
      <p:sp>
        <p:nvSpPr>
          <p:cNvPr id="7" name="CuadroTexto 6">
            <a:extLst>
              <a:ext uri="{FF2B5EF4-FFF2-40B4-BE49-F238E27FC236}">
                <a16:creationId xmlns:a16="http://schemas.microsoft.com/office/drawing/2014/main" id="{41B33DFC-DE9C-B23F-D624-AFF2CA503B5E}"/>
              </a:ext>
            </a:extLst>
          </p:cNvPr>
          <p:cNvSpPr txBox="1"/>
          <p:nvPr/>
        </p:nvSpPr>
        <p:spPr>
          <a:xfrm>
            <a:off x="327026" y="4394239"/>
            <a:ext cx="4767488" cy="2523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marL="285750" indent="-285750" algn="just" eaLnBrk="1">
              <a:spcBef>
                <a:spcPts val="1200"/>
              </a:spcBef>
              <a:buFont typeface="Wingdings" pitchFamily="2" charset="2"/>
              <a:buChar char="Ø"/>
              <a:defRPr/>
            </a:pPr>
            <a:r>
              <a:rPr lang="es-NI" dirty="0">
                <a:ea typeface="+mn-ea"/>
                <a:cs typeface="Calibri" panose="020F0502020204030204" pitchFamily="34" charset="0"/>
              </a:rPr>
              <a:t>Centros comerciales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Oficinas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Hoteles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Data center / Clinicas / Hospitales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Parques técnológicos </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Universidades</a:t>
            </a:r>
            <a:endParaRPr lang="es-NI" altLang="es-NI" dirty="0">
              <a:ea typeface="+mn-ea"/>
              <a:cs typeface="Calibri" panose="020F0502020204030204" pitchFamily="34" charset="0"/>
            </a:endParaRPr>
          </a:p>
        </p:txBody>
      </p:sp>
      <p:pic>
        <p:nvPicPr>
          <p:cNvPr id="31751" name="Imagen 8">
            <a:extLst>
              <a:ext uri="{FF2B5EF4-FFF2-40B4-BE49-F238E27FC236}">
                <a16:creationId xmlns:a16="http://schemas.microsoft.com/office/drawing/2014/main" id="{D23235D3-D548-109E-4F7D-636F389BD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25" t="31908" r="14777" b="12270"/>
          <a:stretch>
            <a:fillRect/>
          </a:stretch>
        </p:blipFill>
        <p:spPr bwMode="auto">
          <a:xfrm>
            <a:off x="5856288" y="1851025"/>
            <a:ext cx="5468937"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1E62E8F3-45DE-8FD3-01A0-3EA2B96AA86D}"/>
              </a:ext>
            </a:extLst>
          </p:cNvPr>
          <p:cNvSpPr txBox="1"/>
          <p:nvPr/>
        </p:nvSpPr>
        <p:spPr>
          <a:xfrm>
            <a:off x="6914016" y="1460714"/>
            <a:ext cx="370658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algn="ctr" eaLnBrk="1">
              <a:spcBef>
                <a:spcPts val="1200"/>
              </a:spcBef>
              <a:defRPr/>
            </a:pPr>
            <a:r>
              <a:rPr lang="es-NI" altLang="es-NI" sz="2000" b="1" dirty="0">
                <a:solidFill>
                  <a:schemeClr val="accent5">
                    <a:lumMod val="75000"/>
                  </a:schemeClr>
                </a:solidFill>
                <a:latin typeface="+mj-ea"/>
                <a:ea typeface="+mj-ea"/>
                <a:cs typeface="Calibri" panose="020F0502020204030204" pitchFamily="34" charset="0"/>
              </a:rPr>
              <a:t>INFRAESTRUCTURA</a:t>
            </a:r>
          </a:p>
        </p:txBody>
      </p:sp>
      <p:sp>
        <p:nvSpPr>
          <p:cNvPr id="12" name="CuadroTexto 11">
            <a:extLst>
              <a:ext uri="{FF2B5EF4-FFF2-40B4-BE49-F238E27FC236}">
                <a16:creationId xmlns:a16="http://schemas.microsoft.com/office/drawing/2014/main" id="{F3160516-C603-8636-671D-B86699285206}"/>
              </a:ext>
            </a:extLst>
          </p:cNvPr>
          <p:cNvSpPr txBox="1"/>
          <p:nvPr/>
        </p:nvSpPr>
        <p:spPr>
          <a:xfrm>
            <a:off x="6383564" y="4609682"/>
            <a:ext cx="4767488"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marL="285750" indent="-285750" algn="just" eaLnBrk="1">
              <a:spcBef>
                <a:spcPts val="1200"/>
              </a:spcBef>
              <a:buFont typeface="Wingdings" pitchFamily="2" charset="2"/>
              <a:buChar char="Ø"/>
              <a:defRPr/>
            </a:pPr>
            <a:r>
              <a:rPr lang="es-NI" dirty="0">
                <a:ea typeface="+mn-ea"/>
                <a:cs typeface="Calibri" panose="020F0502020204030204" pitchFamily="34" charset="0"/>
              </a:rPr>
              <a:t>Aeropuertos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Estaciones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Puentes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Estadios</a:t>
            </a:r>
          </a:p>
          <a:p>
            <a:pPr marL="285750" indent="-285750" algn="just" eaLnBrk="1">
              <a:spcBef>
                <a:spcPts val="1200"/>
              </a:spcBef>
              <a:buFont typeface="Wingdings" pitchFamily="2" charset="2"/>
              <a:buChar char="Ø"/>
              <a:defRPr/>
            </a:pPr>
            <a:r>
              <a:rPr lang="es-NI" dirty="0">
                <a:ea typeface="+mn-ea"/>
                <a:cs typeface="Calibri" panose="020F0502020204030204" pitchFamily="34" charset="0"/>
              </a:rPr>
              <a:t>Telecomunicaciones </a:t>
            </a:r>
          </a:p>
        </p:txBody>
      </p:sp>
      <p:pic>
        <p:nvPicPr>
          <p:cNvPr id="2" name="Picture 1" descr="A blue and white sign with white text&#10;&#10;AI-generated content may be incorrect.">
            <a:extLst>
              <a:ext uri="{FF2B5EF4-FFF2-40B4-BE49-F238E27FC236}">
                <a16:creationId xmlns:a16="http://schemas.microsoft.com/office/drawing/2014/main" id="{5EB8CECB-3FD1-FCF7-865B-8B01FF087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10BC86D-C1D9-54E0-F410-7A8B7C045FC5}"/>
              </a:ext>
            </a:extLst>
          </p:cNvPr>
          <p:cNvSpPr>
            <a:spLocks noChangeArrowheads="1"/>
          </p:cNvSpPr>
          <p:nvPr/>
        </p:nvSpPr>
        <p:spPr bwMode="auto">
          <a:xfrm>
            <a:off x="0" y="0"/>
            <a:ext cx="12192000" cy="1425575"/>
          </a:xfrm>
          <a:prstGeom prst="rect">
            <a:avLst/>
          </a:prstGeom>
          <a:solidFill>
            <a:srgbClr val="002060">
              <a:alpha val="6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endParaRPr lang="es-NI" altLang="es-NI">
              <a:solidFill>
                <a:srgbClr val="FFFFFF"/>
              </a:solidFill>
            </a:endParaRPr>
          </a:p>
        </p:txBody>
      </p:sp>
      <p:pic>
        <p:nvPicPr>
          <p:cNvPr id="19459" name="Picture 5" descr="Picture 5">
            <a:extLst>
              <a:ext uri="{FF2B5EF4-FFF2-40B4-BE49-F238E27FC236}">
                <a16:creationId xmlns:a16="http://schemas.microsoft.com/office/drawing/2014/main" id="{CEF67A6F-97B1-DF3F-1A2E-B872190C0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680" t="57297" r="50320" b="16193"/>
          <a:stretch>
            <a:fillRect/>
          </a:stretch>
        </p:blipFill>
        <p:spPr bwMode="auto">
          <a:xfrm>
            <a:off x="381000" y="1790700"/>
            <a:ext cx="105918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460" name="Rectangle 3">
            <a:extLst>
              <a:ext uri="{FF2B5EF4-FFF2-40B4-BE49-F238E27FC236}">
                <a16:creationId xmlns:a16="http://schemas.microsoft.com/office/drawing/2014/main" id="{2FB06C28-4F5F-9F4C-263B-EE1D7F0AD744}"/>
              </a:ext>
            </a:extLst>
          </p:cNvPr>
          <p:cNvSpPr txBox="1">
            <a:spLocks noChangeArrowheads="1"/>
          </p:cNvSpPr>
          <p:nvPr/>
        </p:nvSpPr>
        <p:spPr bwMode="auto">
          <a:xfrm>
            <a:off x="0" y="507782"/>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nchor="b">
            <a:spAutoFit/>
          </a:bodyPr>
          <a:lstStyle>
            <a:lvl1pPr>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1pPr>
            <a:lvl2pPr marL="742950" indent="-28575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2pPr>
            <a:lvl3pPr marL="11430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3pPr>
            <a:lvl4pPr marL="16002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4pPr>
            <a:lvl5pPr marL="2057400" indent="-228600">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itchFamily="2" charset="0"/>
                <a:cs typeface="Helvetica" pitchFamily="2" charset="0"/>
                <a:sym typeface="Calibri" panose="020F0502020204030204" pitchFamily="34" charset="0"/>
              </a:defRPr>
            </a:lvl9pPr>
          </a:lstStyle>
          <a:p>
            <a:pPr algn="ctr" eaLnBrk="1">
              <a:lnSpc>
                <a:spcPct val="90000"/>
              </a:lnSpc>
            </a:pPr>
            <a:r>
              <a:rPr lang="es-NI" altLang="es-NI" sz="4000" dirty="0">
                <a:solidFill>
                  <a:srgbClr val="FFFFFF"/>
                </a:solidFill>
                <a:latin typeface="+mj-lt"/>
                <a:cs typeface="Calibri Light" panose="020F0302020204030204" pitchFamily="34" charset="0"/>
                <a:sym typeface="Calibri Light" panose="020F0302020204030204" pitchFamily="34" charset="0"/>
              </a:rPr>
              <a:t>Aplicaciones según su acabado </a:t>
            </a:r>
          </a:p>
        </p:txBody>
      </p:sp>
      <p:pic>
        <p:nvPicPr>
          <p:cNvPr id="2" name="Picture 1" descr="A blue and white sign with white text&#10;&#10;AI-generated content may be incorrect.">
            <a:extLst>
              <a:ext uri="{FF2B5EF4-FFF2-40B4-BE49-F238E27FC236}">
                <a16:creationId xmlns:a16="http://schemas.microsoft.com/office/drawing/2014/main" id="{AA9545AB-A536-B977-D54F-F4A68CBF0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86" y="282576"/>
            <a:ext cx="2262746" cy="927403"/>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184</TotalTime>
  <Words>457</Words>
  <Application>Microsoft Macintosh PowerPoint</Application>
  <PresentationFormat>Widescreen</PresentationFormat>
  <Paragraphs>74</Paragraphs>
  <Slides>23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Arial Black</vt:lpstr>
      <vt:lpstr>Calibri</vt:lpstr>
      <vt:lpstr>Calibri Light</vt:lpstr>
      <vt:lpstr>Candara</vt:lpstr>
      <vt:lpstr>Comic Sans MS</vt:lpstr>
      <vt:lpstr>Futura Bk BT</vt:lpstr>
      <vt:lpstr>Symbol</vt:lpstr>
      <vt:lpstr>Verdana</vt:lpstr>
      <vt:lpstr>Wingdings</vt:lpstr>
      <vt:lpstr>Office Theme</vt:lpstr>
      <vt:lpstr>PowerPoint Presentation</vt:lpstr>
      <vt:lpstr>PowerPoint Presentation</vt:lpstr>
      <vt:lpstr>PowerPoint Presentation</vt:lpstr>
      <vt:lpstr>PowerPoint Presentation</vt:lpstr>
      <vt:lpstr>NEWLINKÒ  Entrenamiento Técnico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Vanessa Caroli</cp:lastModifiedBy>
  <cp:revision>15</cp:revision>
  <dcterms:modified xsi:type="dcterms:W3CDTF">2025-12-01T14:07:58Z</dcterms:modified>
</cp:coreProperties>
</file>