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83" r:id="rId6"/>
    <p:sldId id="284" r:id="rId7"/>
    <p:sldId id="298" r:id="rId8"/>
    <p:sldId id="285" r:id="rId9"/>
    <p:sldId id="287" r:id="rId10"/>
    <p:sldId id="289" r:id="rId11"/>
    <p:sldId id="299" r:id="rId12"/>
    <p:sldId id="296" r:id="rId13"/>
    <p:sldId id="290" r:id="rId14"/>
    <p:sldId id="294" r:id="rId15"/>
    <p:sldId id="295" r:id="rId16"/>
    <p:sldId id="297" r:id="rId17"/>
    <p:sldId id="300" r:id="rId18"/>
    <p:sldId id="302" r:id="rId19"/>
    <p:sldId id="303" r:id="rId20"/>
    <p:sldId id="304" r:id="rId21"/>
    <p:sldId id="30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84D08"/>
    <a:srgbClr val="EECC6C"/>
    <a:srgbClr val="66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84" d="100"/>
          <a:sy n="84" d="100"/>
        </p:scale>
        <p:origin x="14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6885C-D2F8-45AF-99FF-17E1F262F6B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33AF1-5464-4F69-8A65-644F1966D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A842-A866-4E49-9EAB-514DA4D3EC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5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4450" y="2393950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Image" r:id="rId3" imgW="10209524" imgH="1815873" progId="Photoshop.Image.6">
                  <p:embed/>
                </p:oleObj>
              </mc:Choice>
              <mc:Fallback>
                <p:oleObj name="Image" r:id="rId3" imgW="10209524" imgH="1815873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2393950"/>
                        <a:ext cx="907732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3089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3093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98068B-A45B-4375-914F-96DA235588D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482850" y="2895600"/>
            <a:ext cx="2698750" cy="1041400"/>
            <a:chOff x="1610" y="1965"/>
            <a:chExt cx="1700" cy="656"/>
          </a:xfrm>
        </p:grpSpPr>
        <p:pic>
          <p:nvPicPr>
            <p:cNvPr id="3099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Untitled-1 copy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1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72" y="6283337"/>
            <a:ext cx="1066800" cy="438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84CAD-0935-4CB3-B902-5E70EA8B3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8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A37C4-162C-4F12-8434-2CED5FAB8D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93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2FDC422-044F-44D7-8C4F-BB169E2E0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6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CD276-01E7-4E17-9F5A-9A8F71D437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3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D624F-751D-4E41-9B5D-9B9F14BBAA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5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AA193-6AA3-4F57-81B3-9D58C5FF0E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A34A3-63D5-4BFA-B1F6-2BBEDF1DFF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1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5C9BF-6034-429D-B8DD-633A70E1C4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126E6-63AC-46FE-8BC8-C6905B0901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C76C-A17B-4E5D-A45B-5C2F2692DE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7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titled-1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72" y="6283337"/>
            <a:ext cx="1066800" cy="438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11" Type="http://schemas.microsoft.com/office/2007/relationships/hdphoto" Target="../media/hdphoto10.wdp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g"/><Relationship Id="rId9" Type="http://schemas.openxmlformats.org/officeDocument/2006/relationships/image" Target="../media/image4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microsoft.com/office/2007/relationships/hdphoto" Target="../media/hdphoto5.wdp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2.jpe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NEWLINK CABLING SYSTEMS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33400" y="529583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Newlink…la Solución Completa!</a:t>
            </a:r>
            <a:endParaRPr lang="en-GB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84260"/>
            <a:ext cx="1828800" cy="1854934"/>
          </a:xfrm>
          <a:prstGeom prst="rect">
            <a:avLst/>
          </a:prstGeom>
          <a:noFill/>
          <a:ln w="12700"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914400" y="1828800"/>
            <a:ext cx="4038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Contamos con la más estricta certificación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de Performance que respalda las Categorías 5E, 6 y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6A  Verificadas UL.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No nos limitamos a registros UL del tipo de chaqueta de cable CM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, CMR, CMX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Todo rollo de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cable NEWLINK Categoría 5E, 6 y 6A cuenta con el identificador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holográfico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de UL.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Ofreciendo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seguridad contra productos no certificables o réplicas. </a:t>
            </a:r>
            <a:endParaRPr lang="es-ES" sz="16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NEWLINK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protege la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inversión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de sus clientes.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 descr="https://newlinkusa.files.wordpress.com/2015/03/hologram1.jpg?w=10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2" y="1992010"/>
            <a:ext cx="2936875" cy="1842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>
                <a:latin typeface="Candara" panose="020E0502030303020204" pitchFamily="34" charset="0"/>
              </a:rPr>
              <a:t>UL Verificado y UL Holograma</a:t>
            </a:r>
            <a:endParaRPr lang="es-419" sz="2400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51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newlinkusa.files.wordpress.com/2015/03/25anio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49" y="2057400"/>
            <a:ext cx="2040207" cy="18511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019800" y="4162961"/>
            <a:ext cx="28231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Certificamos el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rendimiento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de nuestras soluciones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de Cableado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Estructurado de acuerdo  a normas ISO/IEC 11801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y ANSI/TIA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para categorías 5E, 6 y 6A.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>
                <a:latin typeface="Candara" panose="020E0502030303020204" pitchFamily="34" charset="0"/>
              </a:rPr>
              <a:t>Garantía Extendida</a:t>
            </a:r>
            <a:endParaRPr lang="es-419" sz="2400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" name="Object 1" descr="newmax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54445476"/>
              </p:ext>
            </p:extLst>
          </p:nvPr>
        </p:nvGraphicFramePr>
        <p:xfrm>
          <a:off x="119063" y="1889290"/>
          <a:ext cx="5595937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Bitmap Image" r:id="rId4" imgW="9380952" imgH="7287642" progId="Paint.Picture">
                  <p:embed/>
                </p:oleObj>
              </mc:Choice>
              <mc:Fallback>
                <p:oleObj name="Bitmap Image" r:id="rId4" imgW="9380952" imgH="7287642" progId="Paint.Picture">
                  <p:embed/>
                  <p:pic>
                    <p:nvPicPr>
                      <p:cNvPr id="0" name="Object 5" descr="newmax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1889290"/>
                        <a:ext cx="5595937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6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40" y="5398987"/>
            <a:ext cx="1057360" cy="78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98324"/>
            <a:ext cx="822960" cy="1192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164592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38" y="3294249"/>
            <a:ext cx="1738629" cy="744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48" y="5318670"/>
            <a:ext cx="2022673" cy="10821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21" y="2057400"/>
            <a:ext cx="892365" cy="892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532142"/>
            <a:ext cx="794406" cy="9115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65" y="4593056"/>
            <a:ext cx="1635141" cy="512343"/>
          </a:xfrm>
          <a:prstGeom prst="rect">
            <a:avLst/>
          </a:prstGeom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>
                <a:latin typeface="Candara" panose="020E0502030303020204" pitchFamily="34" charset="0"/>
              </a:rPr>
              <a:t>A</a:t>
            </a:r>
            <a:r>
              <a:rPr lang="es-419" sz="2400" dirty="0" smtClean="0">
                <a:latin typeface="Candara" panose="020E0502030303020204" pitchFamily="34" charset="0"/>
              </a:rPr>
              <a:t>lgunos de nuestros clientes</a:t>
            </a: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2819401"/>
            <a:ext cx="3500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Más de 2,500 puntos de red Cat-6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ª</a:t>
            </a:r>
            <a:r>
              <a:rPr lang="es-419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NEWLINK instalados y certificados en Correos del Ecuador</a:t>
            </a:r>
          </a:p>
          <a:p>
            <a:pPr algn="just"/>
            <a:endParaRPr lang="es-419" sz="14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2292" name="Picture 4" descr="Correos del Ecuador CDE EP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628775"/>
            <a:ext cx="3577167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minerd.gob.do/Style%20Library/Images/logo_minerd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12192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3810000"/>
            <a:ext cx="2209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400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escuelas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en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la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República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Dominicana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fueron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interconectadas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con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una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solución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de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infraestructura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NEWLINK. </a:t>
            </a:r>
            <a:endParaRPr lang="en-US" sz="14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2070824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s-419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419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endParaRPr lang="es-419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65532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US" sz="2400" kern="0" dirty="0">
                <a:latin typeface="Candara" panose="020E0502030303020204" pitchFamily="34" charset="0"/>
              </a:rPr>
              <a:t>A</a:t>
            </a:r>
            <a:r>
              <a:rPr lang="es-US" sz="2400" kern="0" dirty="0" smtClean="0">
                <a:latin typeface="Candara" panose="020E0502030303020204" pitchFamily="34" charset="0"/>
              </a:rPr>
              <a:t>lgunos de nuestros clientes</a:t>
            </a:r>
            <a:endParaRPr lang="en-US" sz="2400" kern="0" dirty="0">
              <a:latin typeface="Candara" panose="020E0502030303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1993880"/>
            <a:ext cx="5334000" cy="754906"/>
            <a:chOff x="838200" y="1736342"/>
            <a:chExt cx="6096000" cy="928011"/>
          </a:xfrm>
        </p:grpSpPr>
        <p:pic>
          <p:nvPicPr>
            <p:cNvPr id="16386" name="Picture 2" descr="EAA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736342"/>
              <a:ext cx="54292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96894" y="2286001"/>
              <a:ext cx="4337306" cy="37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AUGUSTO C. SANDINO NICARAGUA</a:t>
              </a:r>
            </a:p>
          </p:txBody>
        </p:sp>
      </p:grpSp>
      <p:pic>
        <p:nvPicPr>
          <p:cNvPr id="16390" name="Picture 6" descr="http://www.genuinegildan.com/media/cache/38/0f/380f65a4693079dc50b7c7f9d6dadd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5312" y="3570982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Solución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de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cableado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NEWLINK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en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Cat-5E para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automatización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industrial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en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Gildan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Honduras</a:t>
            </a:r>
            <a:endParaRPr lang="en-US" sz="14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2015" y="1981200"/>
            <a:ext cx="281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Instalación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de cable de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fibra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óptica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NEWLINK de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alta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densidad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en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el </a:t>
            </a:r>
            <a:r>
              <a:rPr lang="en-US" sz="14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aeropuerto</a:t>
            </a:r>
            <a:r>
              <a:rPr lang="en-US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Augusto Sandino</a:t>
            </a:r>
            <a:endParaRPr lang="en-US" sz="14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6394" name="Picture 10" descr="Centenario del Canal de Panam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75" y="3315623"/>
            <a:ext cx="2614742" cy="9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2" descr="Image result for bacar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bacar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0" name="Picture 16" descr="http://www.ucateci.edu.do/images/LOGO%20PARA%20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06" y="5218193"/>
            <a:ext cx="1658426" cy="83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Scotiabank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96" y="4952192"/>
            <a:ext cx="21907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Duke Energ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"/>
          <a:stretch/>
        </p:blipFill>
        <p:spPr bwMode="auto">
          <a:xfrm>
            <a:off x="6853111" y="4172772"/>
            <a:ext cx="1598304" cy="5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2" descr="Image result for ministerio de turismo ecua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8" name="Picture 24" descr="Nestlé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0" y="5587768"/>
            <a:ext cx="41433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65532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>
                <a:latin typeface="Candara" panose="020E0502030303020204" pitchFamily="34" charset="0"/>
              </a:rPr>
              <a:t>Some</a:t>
            </a:r>
            <a:r>
              <a:rPr lang="es-419" sz="2400" dirty="0">
                <a:latin typeface="Candara" panose="020E0502030303020204" pitchFamily="34" charset="0"/>
              </a:rPr>
              <a:t> of </a:t>
            </a:r>
            <a:r>
              <a:rPr lang="es-419" sz="2400" dirty="0" err="1">
                <a:latin typeface="Candara" panose="020E0502030303020204" pitchFamily="34" charset="0"/>
              </a:rPr>
              <a:t>our</a:t>
            </a:r>
            <a:r>
              <a:rPr lang="es-419" sz="2400" dirty="0">
                <a:latin typeface="Candara" panose="020E0502030303020204" pitchFamily="34" charset="0"/>
              </a:rPr>
              <a:t> </a:t>
            </a:r>
            <a:r>
              <a:rPr lang="es-419" sz="2400" dirty="0" err="1">
                <a:latin typeface="Candara" panose="020E0502030303020204" pitchFamily="34" charset="0"/>
              </a:rPr>
              <a:t>customers</a:t>
            </a:r>
            <a:r>
              <a:rPr lang="es-419" sz="2400" dirty="0">
                <a:latin typeface="Candara" panose="020E0502030303020204" pitchFamily="34" charset="0"/>
              </a:rPr>
              <a:t>…</a:t>
            </a: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AutoShape 12" descr="Image result for bacar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bacar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Image result for ministerio de turismo ecua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26115" y="1726617"/>
            <a:ext cx="2609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Cervecería Costa Rica</a:t>
            </a:r>
            <a:endParaRPr lang="es-E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18" name="Picture 2" descr="https://mlsvc01-prod.s3.amazonaws.com/99ab5327be/21fdcda6-3f4f-439c-9621-3c479bb25f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67519"/>
            <a:ext cx="3806825" cy="18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96948" y="1726617"/>
            <a:ext cx="3353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Poder Judicial de Costa Rica</a:t>
            </a:r>
            <a:endParaRPr lang="es-E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20" name="Picture 2" descr="https://mlsvc01-prod.s3.amazonaws.com/99ab5327be/2e60b183-5c9a-43c2-8e07-c7597838f7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27" y="2277344"/>
            <a:ext cx="2815099" cy="17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3" y="4240346"/>
            <a:ext cx="3173908" cy="2262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5187004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rgbClr val="0070C0"/>
                </a:solidFill>
                <a:latin typeface="Candara" panose="020E0502030303020204" pitchFamily="34" charset="0"/>
              </a:rPr>
              <a:t>Playground</a:t>
            </a:r>
            <a:r>
              <a:rPr lang="es-ES" b="1" dirty="0">
                <a:solidFill>
                  <a:srgbClr val="0070C0"/>
                </a:solidFill>
                <a:latin typeface="Candara" panose="020E0502030303020204" pitchFamily="34" charset="0"/>
              </a:rPr>
              <a:t> Oxigeno Heredia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65532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>
                <a:latin typeface="Candara" panose="020E0502030303020204" pitchFamily="34" charset="0"/>
              </a:rPr>
              <a:t>Some</a:t>
            </a:r>
            <a:r>
              <a:rPr lang="es-419" sz="2400" dirty="0">
                <a:latin typeface="Candara" panose="020E0502030303020204" pitchFamily="34" charset="0"/>
              </a:rPr>
              <a:t> of </a:t>
            </a:r>
            <a:r>
              <a:rPr lang="es-419" sz="2400" dirty="0" err="1">
                <a:latin typeface="Candara" panose="020E0502030303020204" pitchFamily="34" charset="0"/>
              </a:rPr>
              <a:t>our</a:t>
            </a:r>
            <a:r>
              <a:rPr lang="es-419" sz="2400" dirty="0">
                <a:latin typeface="Candara" panose="020E0502030303020204" pitchFamily="34" charset="0"/>
              </a:rPr>
              <a:t> </a:t>
            </a:r>
            <a:r>
              <a:rPr lang="es-419" sz="2400" dirty="0" err="1">
                <a:latin typeface="Candara" panose="020E0502030303020204" pitchFamily="34" charset="0"/>
              </a:rPr>
              <a:t>customers</a:t>
            </a:r>
            <a:r>
              <a:rPr lang="es-419" sz="2400" dirty="0">
                <a:latin typeface="Candara" panose="020E0502030303020204" pitchFamily="34" charset="0"/>
              </a:rPr>
              <a:t>…</a:t>
            </a: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AutoShape 12" descr="Image result for bacar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bacar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Image result for ministerio de turismo ecua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81944" y="1503264"/>
            <a:ext cx="5903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Fundación Omar Dengo y </a:t>
            </a:r>
          </a:p>
          <a:p>
            <a:pPr algn="ctr"/>
            <a:r>
              <a:rPr lang="es-E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Ministerio De Educación Pública Costa Rica</a:t>
            </a:r>
            <a:endParaRPr lang="es-E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06115"/>
            <a:ext cx="1946112" cy="14608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24" y="2484779"/>
            <a:ext cx="4027576" cy="2089685"/>
          </a:xfrm>
          <a:prstGeom prst="rect">
            <a:avLst/>
          </a:prstGeom>
        </p:spPr>
      </p:pic>
      <p:pic>
        <p:nvPicPr>
          <p:cNvPr id="26" name="Picture 6" descr="https://mlsvc01-prod.s3.amazonaws.com/99ab5327be/ac4bcad7-7eed-4ef9-b791-417b4637e76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04653"/>
            <a:ext cx="2667000" cy="89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63338"/>
            <a:ext cx="2047512" cy="10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65532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>
                <a:latin typeface="Candara" panose="020E0502030303020204" pitchFamily="34" charset="0"/>
              </a:rPr>
              <a:t>Some</a:t>
            </a:r>
            <a:r>
              <a:rPr lang="es-419" sz="2400" dirty="0">
                <a:latin typeface="Candara" panose="020E0502030303020204" pitchFamily="34" charset="0"/>
              </a:rPr>
              <a:t> of </a:t>
            </a:r>
            <a:r>
              <a:rPr lang="es-419" sz="2400" dirty="0" err="1">
                <a:latin typeface="Candara" panose="020E0502030303020204" pitchFamily="34" charset="0"/>
              </a:rPr>
              <a:t>our</a:t>
            </a:r>
            <a:r>
              <a:rPr lang="es-419" sz="2400" dirty="0">
                <a:latin typeface="Candara" panose="020E0502030303020204" pitchFamily="34" charset="0"/>
              </a:rPr>
              <a:t> </a:t>
            </a:r>
            <a:r>
              <a:rPr lang="es-419" sz="2400" dirty="0" err="1">
                <a:latin typeface="Candara" panose="020E0502030303020204" pitchFamily="34" charset="0"/>
              </a:rPr>
              <a:t>customers</a:t>
            </a:r>
            <a:r>
              <a:rPr lang="es-419" sz="2400" dirty="0">
                <a:latin typeface="Candara" panose="020E0502030303020204" pitchFamily="34" charset="0"/>
              </a:rPr>
              <a:t>…</a:t>
            </a: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AutoShape 12" descr="Image result for bacar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bacar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Image result for ministerio de turismo ecua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81944" y="1503264"/>
            <a:ext cx="5903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Colegio Humboldt Costa Rica</a:t>
            </a:r>
            <a:endParaRPr lang="es-E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94" y="2049817"/>
            <a:ext cx="7486642" cy="19786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19200" y="4174874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Aeropuerto Internacional Juan Santa María – Costa Rica</a:t>
            </a:r>
            <a:endParaRPr lang="es-E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04" y="4680609"/>
            <a:ext cx="4530222" cy="18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NEWLINK CABLING SYSTEMS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33400" y="529583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Newlink…la Solución Completa!</a:t>
            </a:r>
            <a:endParaRPr lang="en-GB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00600" y="2287012"/>
            <a:ext cx="411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NEWLINK CABLING SYSTEMS </a:t>
            </a:r>
            <a:r>
              <a:rPr lang="es-419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es un líder global con más de 20 a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ños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de 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experiencia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s-419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en la manufactura y comercialización de cables de cobre, fibra óptica y accesorios de interconexión, para la transmisión de Voz, Datos y Video.</a:t>
            </a:r>
          </a:p>
          <a:p>
            <a:endParaRPr lang="es-419" sz="16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es-419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Ofrecemos un portafolio de productos de clase mundial para cableado estructurado, redes de datos, instrumentación y control industrial, seguridad e infraestructura de telecomunicaciones.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6" y="2819906"/>
            <a:ext cx="4038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57150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US" sz="2400" kern="0" dirty="0" smtClean="0">
                <a:latin typeface="Candara" panose="020E0502030303020204" pitchFamily="34" charset="0"/>
              </a:rPr>
              <a:t>¿Quiénes</a:t>
            </a:r>
            <a:r>
              <a:rPr lang="en-US" sz="2400" kern="0" dirty="0" smtClean="0">
                <a:latin typeface="Candara" panose="020E0502030303020204" pitchFamily="34" charset="0"/>
              </a:rPr>
              <a:t> </a:t>
            </a:r>
            <a:r>
              <a:rPr lang="en-US" sz="2400" kern="0" dirty="0" err="1" smtClean="0">
                <a:latin typeface="Candara" panose="020E0502030303020204" pitchFamily="34" charset="0"/>
              </a:rPr>
              <a:t>somos</a:t>
            </a:r>
            <a:r>
              <a:rPr lang="en-US" sz="2400" kern="0" dirty="0" smtClean="0">
                <a:latin typeface="Candara" panose="020E0502030303020204" pitchFamily="34" charset="0"/>
              </a:rPr>
              <a:t>?</a:t>
            </a:r>
            <a:endParaRPr lang="en-US" sz="2400" kern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399" y="1980962"/>
            <a:ext cx="46172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Somos una Solución Completa</a:t>
            </a:r>
          </a:p>
          <a:p>
            <a:pPr algn="just"/>
            <a:r>
              <a:rPr lang="es-419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Nuestro portafolio de productos incluye todo lo necesario para una instalación exitosa, bajo una misma marca y una misma garantía. 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Cables de 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cobre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y 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fibra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ó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ptica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accesorios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de </a:t>
            </a:r>
            <a:r>
              <a:rPr lang="es-419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conectividad y productos de infraestructura de comunicaciones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3200" kern="0" dirty="0" smtClean="0">
                <a:latin typeface="Candara" panose="020E0502030303020204" pitchFamily="34" charset="0"/>
              </a:rPr>
              <a:t>¿</a:t>
            </a:r>
            <a:r>
              <a:rPr lang="es-419" sz="2400" dirty="0">
                <a:latin typeface="Candara" panose="020E0502030303020204" pitchFamily="34" charset="0"/>
              </a:rPr>
              <a:t>Porque Newlink es la solución ideal </a:t>
            </a:r>
            <a:r>
              <a:rPr lang="es-419" sz="2400" dirty="0" smtClean="0">
                <a:latin typeface="Candara" panose="020E0502030303020204" pitchFamily="34" charset="0"/>
              </a:rPr>
              <a:t>?</a:t>
            </a:r>
            <a:endParaRPr lang="es-419" sz="1100" dirty="0">
              <a:latin typeface="Candara" panose="020E0502030303020204" pitchFamily="34" charset="0"/>
              <a:ea typeface="Calibri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91" y="1981199"/>
            <a:ext cx="229643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00417" y="4114562"/>
            <a:ext cx="46501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Solución para Proyectos Complejos</a:t>
            </a:r>
          </a:p>
          <a:p>
            <a:pPr algn="just"/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Más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de 600 proyectos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ejecutados exitosamente durante los últimos 5 a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ños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en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Latinoamérica y El Caribe, en sectores diversos como Gobierno, Salud, Banca y Seguros, Aeropuertos,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Educación, Industria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y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Comercio. 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24" y="4127633"/>
            <a:ext cx="2226305" cy="207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3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538" y="5064204"/>
            <a:ext cx="526719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Mejor Precio Rendimiento del Mercado</a:t>
            </a:r>
          </a:p>
          <a:p>
            <a:pPr algn="just"/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Nuestros precios se ajustan a las necesidades de los mercados e incluyen una garantía extendida de 25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a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ñ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os, certificación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UL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Verificada y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un portafolio de productos de altísima calidad.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404" y="3429000"/>
            <a:ext cx="5267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Certificaciones y Actividades de Generación de Demanda</a:t>
            </a:r>
          </a:p>
          <a:p>
            <a:pPr algn="just"/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+100 cursos de certificación a nuestros clientes y cientos de programas de generación de demanda desarrollados con nuestros socios de negocios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 en Latinoamérica y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El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Caribe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3200" kern="0" dirty="0" smtClean="0">
                <a:latin typeface="Candara" panose="020E0502030303020204" pitchFamily="34" charset="0"/>
              </a:rPr>
              <a:t>¿</a:t>
            </a:r>
            <a:r>
              <a:rPr lang="es-419" sz="2400" dirty="0" smtClean="0">
                <a:latin typeface="Candara" panose="020E0502030303020204" pitchFamily="34" charset="0"/>
              </a:rPr>
              <a:t>Porque Newlink </a:t>
            </a:r>
            <a:r>
              <a:rPr lang="es-419" sz="2400" dirty="0">
                <a:latin typeface="Candara" panose="020E0502030303020204" pitchFamily="34" charset="0"/>
              </a:rPr>
              <a:t>es la solución ideal </a:t>
            </a:r>
            <a:r>
              <a:rPr lang="es-419" sz="2400" dirty="0" smtClean="0">
                <a:latin typeface="Candara" panose="020E0502030303020204" pitchFamily="34" charset="0"/>
              </a:rPr>
              <a:t>?</a:t>
            </a:r>
            <a:endParaRPr lang="es-419" sz="1100" dirty="0">
              <a:latin typeface="Candara" panose="020E0502030303020204" pitchFamily="34" charset="0"/>
              <a:ea typeface="Calibri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01" y="3657600"/>
            <a:ext cx="2540001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98539" y="1600200"/>
            <a:ext cx="50970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Satisfacción de nuestros Clientes </a:t>
            </a:r>
            <a:endParaRPr lang="es-419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Contamos con un índice de satisfacción del 95% , de los más altos en la industria, con clientes satisfechos por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la calidad de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productos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, el servicio brindado por nuestro equipo de trabajo, la disponibilidad para entrega, las garantías y la variedad de productos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ofrecida. 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8" name="Picture 2" descr="http://www.ampap.es/wp-content/uploads/2015/08/encuestas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92" y="1905000"/>
            <a:ext cx="1933598" cy="108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2346" y="2409762"/>
            <a:ext cx="16721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Cables UL Verificados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Categorías 3, 5E, 6 y 6A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UTP, STP y Coaxiales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Interiores y Exteriores con Gel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Conectividad: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Patch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Cords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Patch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Panels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y Conectores</a:t>
            </a:r>
          </a:p>
          <a:p>
            <a:endParaRPr lang="es-US" sz="1400" dirty="0" smtClean="0">
              <a:solidFill>
                <a:schemeClr val="tx2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0" descr="NEW-9805041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34184">
            <a:off x="528788" y="1473181"/>
            <a:ext cx="1640613" cy="1766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2409762"/>
            <a:ext cx="17941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OS1 y OS2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OM1, OM2, OM3 y OM4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ADSS y Subterráneos Armados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Interiores y Exteriores</a:t>
            </a:r>
            <a:endParaRPr lang="es-US" sz="1600" dirty="0">
              <a:solidFill>
                <a:schemeClr val="tx2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ODFs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Pigtails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Patch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Cords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y 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Conectividad 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(SC, ST, LC, FDDI, MTRJ)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734251" y="1577169"/>
          <a:ext cx="1932141" cy="160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Bitmap Image" r:id="rId5" imgW="1580952" imgH="1314286" progId="PBrush">
                  <p:embed/>
                </p:oleObj>
              </mc:Choice>
              <mc:Fallback>
                <p:oleObj name="Bitmap Image" r:id="rId5" imgW="1580952" imgH="131428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251" y="1577169"/>
                        <a:ext cx="1932141" cy="160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8" descr="Armor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22" y="4108305"/>
            <a:ext cx="870314" cy="7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TightBuff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69" y="3356679"/>
            <a:ext cx="816456" cy="71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LooseTub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89" y="3389068"/>
            <a:ext cx="772105" cy="71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ADS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33" y="4135631"/>
            <a:ext cx="871092" cy="69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45443" y="5030893"/>
          <a:ext cx="1918939" cy="148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" name="Bitmap Image" r:id="rId11" imgW="2790476" imgH="2152951" progId="PBrush">
                  <p:embed/>
                </p:oleObj>
              </mc:Choice>
              <mc:Fallback>
                <p:oleObj name="Bitmap Image" r:id="rId11" imgW="2790476" imgH="215295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443" y="5030893"/>
                        <a:ext cx="1918939" cy="1480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495800" y="1259724"/>
            <a:ext cx="0" cy="533855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>
                <a:latin typeface="Candara" panose="020E0502030303020204" pitchFamily="34" charset="0"/>
              </a:rPr>
              <a:t>Cableado Estructurado de Cobre y Fibra </a:t>
            </a:r>
            <a:r>
              <a:rPr lang="es-419" sz="2400" dirty="0" err="1">
                <a:latin typeface="Candara" panose="020E0502030303020204" pitchFamily="34" charset="0"/>
              </a:rPr>
              <a:t>Optica</a:t>
            </a:r>
            <a:endParaRPr lang="es-419" sz="2400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463">
            <a:off x="272495" y="3527075"/>
            <a:ext cx="2153198" cy="1217111"/>
          </a:xfrm>
          <a:prstGeom prst="rect">
            <a:avLst/>
          </a:prstGeom>
        </p:spPr>
      </p:pic>
      <p:pic>
        <p:nvPicPr>
          <p:cNvPr id="18" name="Picture 21" descr="400004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07" y="5029200"/>
            <a:ext cx="1331829" cy="141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newlinkusa.files.wordpress.com/2015/03/cabletrays1.jpg?w=102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52226"/>
            <a:ext cx="3200400" cy="17053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38200" y="195222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err="1">
                <a:solidFill>
                  <a:srgbClr val="0070C0"/>
                </a:solidFill>
                <a:latin typeface="Candara" panose="020E0502030303020204" pitchFamily="34" charset="0"/>
              </a:rPr>
              <a:t>Cabletrays</a:t>
            </a:r>
            <a:r>
              <a:rPr lang="es-ES" b="1" dirty="0">
                <a:solidFill>
                  <a:srgbClr val="0070C0"/>
                </a:solidFill>
                <a:latin typeface="Candara" panose="020E0502030303020204" pitchFamily="34" charset="0"/>
              </a:rPr>
              <a:t> - Infraestructura</a:t>
            </a:r>
            <a:endParaRPr lang="en-US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Escalerillas metálicas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flexibles y accesorios de montaje. La solución mas versátil para infraestructura de soporte a cables de datos, voz, video, potencia, seguridad, instrumentación y control.</a:t>
            </a:r>
            <a:endParaRPr lang="en-US" sz="1600" dirty="0"/>
          </a:p>
        </p:txBody>
      </p:sp>
      <p:pic>
        <p:nvPicPr>
          <p:cNvPr id="4" name="Picture 3" descr="https://newlinkusa.files.wordpress.com/2015/03/0918030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52446"/>
            <a:ext cx="1524000" cy="2167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38200" y="4004846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Candara" panose="020E0502030303020204" pitchFamily="34" charset="0"/>
              </a:rPr>
              <a:t>Gabinetes y Racks</a:t>
            </a:r>
            <a:endParaRPr lang="en-US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Gabinetes cerrados de piso y pared para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Datos, Telefonía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y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Servidores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. </a:t>
            </a:r>
            <a:endParaRPr lang="es-ES" sz="16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Con puertas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perforadas o de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vidrio, T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omas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</a:rPr>
              <a:t>de poder 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de 8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</a:rPr>
              <a:t>, 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10 y 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</a:rPr>
              <a:t>20 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salidas, Organizadores 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</a:rPr>
              <a:t>horizontales y 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verticales. </a:t>
            </a:r>
            <a:endParaRPr lang="es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Racks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abiertos de dos y cuatro postes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>
                <a:latin typeface="Candara" panose="020E0502030303020204" pitchFamily="34" charset="0"/>
              </a:rPr>
              <a:t>Escalerillas Metálicas, Gabinetes y Racks</a:t>
            </a:r>
            <a:endParaRPr lang="es-419" sz="1100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5362" name="Picture 2" descr="Rack Steel 7' x 19&quot;  45UR Black (threaded hole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790950"/>
            <a:ext cx="1066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sz="2400" dirty="0">
                <a:latin typeface="Candara" panose="020E0502030303020204" pitchFamily="34" charset="0"/>
              </a:rPr>
              <a:t>Canaletas </a:t>
            </a:r>
            <a:r>
              <a:rPr lang="es-419" sz="2400" dirty="0" smtClean="0">
                <a:latin typeface="Candara" panose="020E0502030303020204" pitchFamily="34" charset="0"/>
              </a:rPr>
              <a:t>de PVC y Herramientas </a:t>
            </a:r>
            <a:endParaRPr lang="en-US" sz="2400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sz="half" idx="1"/>
          </p:nvPr>
        </p:nvSpPr>
        <p:spPr>
          <a:xfrm>
            <a:off x="2514600" y="1752600"/>
            <a:ext cx="17526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Canaletas de PVC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retardante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al fuego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Cajas Superficiales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Accesorios de empalme</a:t>
            </a:r>
          </a:p>
        </p:txBody>
      </p:sp>
      <p:sp>
        <p:nvSpPr>
          <p:cNvPr id="6" name="Content Placeholder 4"/>
          <p:cNvSpPr txBox="1">
            <a:spLocks noGrp="1"/>
          </p:cNvSpPr>
          <p:nvPr>
            <p:ph sz="half" idx="2"/>
          </p:nvPr>
        </p:nvSpPr>
        <p:spPr>
          <a:xfrm>
            <a:off x="6934200" y="1752600"/>
            <a:ext cx="19812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Kits de herramientas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Accesorios de montaje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Suministros consumibles</a:t>
            </a:r>
          </a:p>
        </p:txBody>
      </p:sp>
      <p:pic>
        <p:nvPicPr>
          <p:cNvPr id="7" name="Picture 27" descr="Raceways and Bo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057400"/>
            <a:ext cx="1390650" cy="156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5" descr="Raceways and Accesso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038600"/>
            <a:ext cx="2705100" cy="21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495800" y="1259724"/>
            <a:ext cx="0" cy="533855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1" descr="55847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3460" y="4135004"/>
            <a:ext cx="2398343" cy="159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8212512-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70" y="5323931"/>
            <a:ext cx="938583" cy="79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8212552-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71" y="4522859"/>
            <a:ext cx="825909" cy="78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8212542-l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81" y="4546792"/>
            <a:ext cx="832377" cy="77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Termination Kit for ST/SC Multimode Connecto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12" y="1737334"/>
            <a:ext cx="2367682" cy="23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8212512-low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2" y="5338914"/>
            <a:ext cx="938583" cy="79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9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111276"/>
            <a:ext cx="3657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Ofrecemos entrega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inmediata de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productos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desde nuestro centro de Distribución en </a:t>
            </a:r>
            <a:r>
              <a:rPr lang="es-ES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Medley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, Florida. </a:t>
            </a:r>
            <a:endParaRPr lang="es-ES" sz="16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En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cada país en operación, nuestros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Representantes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Autorizados ofrecen inventarios locales específicos para satisfacer las necesidades de su mercado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Nuestr0 proceso de ordenes automatizado garantiza exactitud en los despachos.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 descr="https://newlinkusa.files.wordpress.com/2015/03/warehouse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057400"/>
            <a:ext cx="3775607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>
                <a:latin typeface="Candara" panose="020E0502030303020204" pitchFamily="34" charset="0"/>
              </a:rPr>
              <a:t>Entrega </a:t>
            </a:r>
            <a:r>
              <a:rPr lang="es-419" sz="2400" dirty="0" smtClean="0">
                <a:latin typeface="Candara" panose="020E0502030303020204" pitchFamily="34" charset="0"/>
              </a:rPr>
              <a:t>Inmediata y stock local por pais</a:t>
            </a:r>
            <a:endParaRPr lang="es-419" sz="2400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75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18" y="4535738"/>
            <a:ext cx="1998877" cy="1992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676400"/>
            <a:ext cx="42672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Entrenamiento a nuestros socios de negocios e instaladores autorizados.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419" sz="16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Desayunos tecnológicos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419" sz="16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Entrenamiento a consumidores finales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419" sz="16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Asesoria en dise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ños</a:t>
            </a:r>
            <a:endParaRPr lang="es-419" sz="16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algn="just"/>
            <a:endParaRPr lang="es-419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419" sz="2400" dirty="0">
                <a:latin typeface="Candara" panose="020E0502030303020204" pitchFamily="34" charset="0"/>
              </a:rPr>
              <a:t>Certificaciones y </a:t>
            </a:r>
            <a:r>
              <a:rPr lang="es-419" sz="2400" dirty="0" smtClean="0">
                <a:latin typeface="Candara" panose="020E0502030303020204" pitchFamily="34" charset="0"/>
              </a:rPr>
              <a:t>entrenamiento orientado al Cliente</a:t>
            </a:r>
            <a:endParaRPr lang="es-419" sz="2400" dirty="0">
              <a:latin typeface="Candara" panose="020E0502030303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40" y="1612726"/>
            <a:ext cx="3290834" cy="246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3981450"/>
            <a:ext cx="32258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36796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TP001136796</AuthoringAssetId>
    <AssetId xmlns="145c5697-5eb5-440b-b2f1-a8273fb59250">TS001136796</AssetI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E0BE0A-039D-401C-84CC-950ADC1AEA7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B4F9341-0C59-4981-9BEE-ACF7FCB7248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145c5697-5eb5-440b-b2f1-a8273fb59250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7F41DE-AA34-4959-937B-D53EF5708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DF5BCA28-9599-4DB2-8E24-422C0F2068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TS001136796</Template>
  <TotalTime>17954</TotalTime>
  <Words>768</Words>
  <Application>Microsoft Office PowerPoint</Application>
  <PresentationFormat>On-screen Show (4:3)</PresentationFormat>
  <Paragraphs>88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Candara</vt:lpstr>
      <vt:lpstr>Courier New</vt:lpstr>
      <vt:lpstr>Times New Roman</vt:lpstr>
      <vt:lpstr>Wingdings</vt:lpstr>
      <vt:lpstr>TS001136796</vt:lpstr>
      <vt:lpstr>Image</vt:lpstr>
      <vt:lpstr>Bitmap Image</vt:lpstr>
      <vt:lpstr>NEWLINK CABLING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Canaletas de PVC y Herramientas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NEWLINK CABLING SYSTEMS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Newlink</dc:creator>
  <cp:lastModifiedBy>Vanessa Caroli</cp:lastModifiedBy>
  <cp:revision>162</cp:revision>
  <dcterms:created xsi:type="dcterms:W3CDTF">2013-07-03T17:52:40Z</dcterms:created>
  <dcterms:modified xsi:type="dcterms:W3CDTF">2019-07-03T17:15:56Z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490681L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TS001136796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Sample presentation slides (Sliver droplets design)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EY001138790</vt:lpwstr>
  </property>
  <property fmtid="{D5CDD505-2E9C-101B-9397-08002B2CF9AE}" pid="21" name="SourceTitle">
    <vt:lpwstr>Sample presentation slides (Sliver droplets design)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TemplateType">
    <vt:lpwstr>Presentations</vt:lpwstr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66;#PowerPoint - Design Templt 2003;#64;#PowerPoint 2003;#67;#PowerPoint - Design Templt 12;#182;#Office XP;#65;#Microsoft Office PowerPoint 2007;#79;#Template 12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PublishStatusLookup">
    <vt:lpwstr>259161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TP001136796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