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5"/>
    <p:sldMasterId id="2147483673" r:id="rId6"/>
    <p:sldMasterId id="2147483661" r:id="rId7"/>
  </p:sldMasterIdLst>
  <p:notesMasterIdLst>
    <p:notesMasterId r:id="rId21"/>
  </p:notesMasterIdLst>
  <p:sldIdLst>
    <p:sldId id="283" r:id="rId8"/>
    <p:sldId id="284" r:id="rId9"/>
    <p:sldId id="298" r:id="rId10"/>
    <p:sldId id="287" r:id="rId11"/>
    <p:sldId id="364" r:id="rId12"/>
    <p:sldId id="360" r:id="rId13"/>
    <p:sldId id="371" r:id="rId14"/>
    <p:sldId id="368" r:id="rId15"/>
    <p:sldId id="369" r:id="rId16"/>
    <p:sldId id="297" r:id="rId17"/>
    <p:sldId id="293" r:id="rId18"/>
    <p:sldId id="370" r:id="rId19"/>
    <p:sldId id="30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FF6600"/>
    <a:srgbClr val="F84D08"/>
    <a:srgbClr val="EECC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7E505-DB91-EF4C-9757-0394FFED0020}" v="67" dt="2026-01-07T10:01:21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8"/>
    <p:restoredTop sz="94452" autoAdjust="0"/>
  </p:normalViewPr>
  <p:slideViewPr>
    <p:cSldViewPr>
      <p:cViewPr varScale="1">
        <p:scale>
          <a:sx n="101" d="100"/>
          <a:sy n="101" d="100"/>
        </p:scale>
        <p:origin x="624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7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6885C-D2F8-45AF-99FF-17E1F262F6B4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33AF1-5464-4F69-8A65-644F1966D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4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9A842-A866-4E49-9EAB-514DA4D3EC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33AF1-5464-4F69-8A65-644F1966DD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6325"/>
            <a:ext cx="7772400" cy="22936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5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1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7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18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6325"/>
            <a:ext cx="7772400" cy="22936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870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337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47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9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93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62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8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11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9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06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12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04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6325"/>
            <a:ext cx="7772400" cy="22936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99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635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15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41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6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76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153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736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622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81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28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3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5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59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105" y="202591"/>
            <a:ext cx="5486400" cy="7171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82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28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87326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82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7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349"/>
            <a:ext cx="9144000" cy="117028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05" y="14201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2" y="-16820"/>
            <a:ext cx="9144000" cy="1172760"/>
          </a:xfrm>
          <a:prstGeom prst="rect">
            <a:avLst/>
          </a:prstGeom>
          <a:solidFill>
            <a:srgbClr val="00206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122353"/>
            <a:ext cx="2147799" cy="8776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0800"/>
            <a:ext cx="9143998" cy="457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15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349"/>
            <a:ext cx="9144000" cy="117028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05" y="14201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2" y="-16820"/>
            <a:ext cx="9144000" cy="1172760"/>
          </a:xfrm>
          <a:prstGeom prst="rect">
            <a:avLst/>
          </a:prstGeom>
          <a:solidFill>
            <a:srgbClr val="00206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122353"/>
            <a:ext cx="2147799" cy="8776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0800"/>
            <a:ext cx="9143998" cy="457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77" y="6483096"/>
            <a:ext cx="719328" cy="29260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943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4349"/>
            <a:ext cx="9144000" cy="117028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05" y="14201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27E7-64B0-4C31-82C3-0EE9628472A3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67CFC-1F09-4E2F-9B90-A9813E60505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2" y="-16820"/>
            <a:ext cx="9144000" cy="1172760"/>
          </a:xfrm>
          <a:prstGeom prst="rect">
            <a:avLst/>
          </a:prstGeom>
          <a:solidFill>
            <a:srgbClr val="00206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122353"/>
            <a:ext cx="2147799" cy="8776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0800"/>
            <a:ext cx="9143998" cy="457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77" y="6483096"/>
            <a:ext cx="719328" cy="29260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873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32.jpg"/><Relationship Id="rId7" Type="http://schemas.microsoft.com/office/2007/relationships/hdphoto" Target="../media/hdphoto7.wdp"/><Relationship Id="rId12" Type="http://schemas.openxmlformats.org/officeDocument/2006/relationships/image" Target="../media/image40.gif"/><Relationship Id="rId17" Type="http://schemas.openxmlformats.org/officeDocument/2006/relationships/image" Target="../media/image45.jpg"/><Relationship Id="rId2" Type="http://schemas.openxmlformats.org/officeDocument/2006/relationships/image" Target="../media/image31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19" Type="http://schemas.openxmlformats.org/officeDocument/2006/relationships/image" Target="../media/image47.gif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3.jpg"/><Relationship Id="rId2" Type="http://schemas.openxmlformats.org/officeDocument/2006/relationships/hyperlink" Target="mailto:scanales@newlink-usa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ile:Circle-icons-mail.svg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://wccftech.com/whatsappmd-enhances-whatsapp-material-desig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9906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NEWLINK CABLING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913387"/>
            <a:ext cx="1105128" cy="44781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blurRad="6350" stA="27000" endPos="20000" dist="508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505D0-61DE-5582-DED1-F446A0F26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3"/>
            <a:ext cx="9144000" cy="64007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E12928-597B-6135-E79C-10849D9C6321}"/>
              </a:ext>
            </a:extLst>
          </p:cNvPr>
          <p:cNvSpPr/>
          <p:nvPr/>
        </p:nvSpPr>
        <p:spPr>
          <a:xfrm>
            <a:off x="0" y="6400800"/>
            <a:ext cx="9143998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www.newlink-usa.com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4E2E6-6D03-C413-311C-58D78515D71F}"/>
              </a:ext>
            </a:extLst>
          </p:cNvPr>
          <p:cNvSpPr/>
          <p:nvPr/>
        </p:nvSpPr>
        <p:spPr>
          <a:xfrm>
            <a:off x="-1" y="3987467"/>
            <a:ext cx="9143998" cy="569343"/>
          </a:xfrm>
          <a:prstGeom prst="rect">
            <a:avLst/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>
              <a:latin typeface="Salesforce Sans" panose="020B0505020202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5434CB-9AED-E2F7-4B2A-EAF1E2852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60" y="1308120"/>
            <a:ext cx="3355675" cy="13712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5998" y="407208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Newlink…La Solución Completa!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90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87" y="2178817"/>
            <a:ext cx="754072" cy="1092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08" y="1281674"/>
            <a:ext cx="1475880" cy="61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84" y="1238117"/>
            <a:ext cx="1409511" cy="1409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11" y="2339192"/>
            <a:ext cx="1104437" cy="346056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956868" y="325205"/>
            <a:ext cx="3900434" cy="6397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2400" dirty="0"/>
              <a:t>Algunos Usuarios Finales</a:t>
            </a:r>
            <a:endParaRPr lang="es-419" sz="11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6472" y="2097271"/>
            <a:ext cx="3117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solidFill>
                  <a:schemeClr val="tx2"/>
                </a:solidFill>
                <a:latin typeface="+mj-lt"/>
              </a:rPr>
              <a:t>Más de 2,500 puntos de red Cat-6A instalados y certificados en Correos del Ecuador</a:t>
            </a:r>
          </a:p>
        </p:txBody>
      </p:sp>
      <p:pic>
        <p:nvPicPr>
          <p:cNvPr id="12292" name="Picture 4" descr="Correos del Ecuador CDE E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9" y="1258682"/>
            <a:ext cx="2143080" cy="7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minerd.gob.do/Style%20Library/Images/logo_miner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2" y="2919527"/>
            <a:ext cx="977688" cy="8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3993" y="2835935"/>
            <a:ext cx="237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tx2"/>
                </a:solidFill>
                <a:latin typeface="+mj-lt"/>
              </a:rPr>
              <a:t>400 escuelas en la República Dominicana interconectadas con nuestra solución de infraestructura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457200" y="4506596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s-419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419" b="1" dirty="0">
              <a:solidFill>
                <a:srgbClr val="0070C0"/>
              </a:solidFill>
              <a:latin typeface="+mj-lt"/>
            </a:endParaRPr>
          </a:p>
          <a:p>
            <a:endParaRPr lang="es-419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2266" y="4035815"/>
            <a:ext cx="2099621" cy="976983"/>
            <a:chOff x="838200" y="1736342"/>
            <a:chExt cx="5792059" cy="1649270"/>
          </a:xfrm>
        </p:grpSpPr>
        <p:pic>
          <p:nvPicPr>
            <p:cNvPr id="21" name="Picture 2" descr="EAA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736342"/>
              <a:ext cx="542925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36261" y="2502351"/>
              <a:ext cx="5693998" cy="883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+mj-lt"/>
                </a:rPr>
                <a:t>AUGUSTO C. SANDINO NICARAGUA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48746" y="4683838"/>
            <a:ext cx="2427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solidFill>
                  <a:schemeClr val="tx2"/>
                </a:solidFill>
                <a:latin typeface="+mj-lt"/>
              </a:rPr>
              <a:t>Cable de fibra óptica NEWLINK de alta densidad en el aeropuerto Augusto Sandino</a:t>
            </a:r>
          </a:p>
        </p:txBody>
      </p:sp>
      <p:pic>
        <p:nvPicPr>
          <p:cNvPr id="24" name="Picture 6" descr="http://www.genuinegildan.com/media/cache/38/0f/380f65a4693079dc50b7c7f9d6daddf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4" y="5466021"/>
            <a:ext cx="827626" cy="8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519667" y="5510670"/>
            <a:ext cx="2719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dirty="0">
                <a:solidFill>
                  <a:schemeClr val="tx2"/>
                </a:solidFill>
                <a:latin typeface="+mj-lt"/>
              </a:rPr>
              <a:t>Solución de cableado NEWLINK en Cat-5E para automatización industrial en </a:t>
            </a:r>
            <a:r>
              <a:rPr lang="es-419" sz="1400" dirty="0" err="1">
                <a:solidFill>
                  <a:schemeClr val="tx2"/>
                </a:solidFill>
                <a:latin typeface="+mj-lt"/>
              </a:rPr>
              <a:t>Gildan</a:t>
            </a:r>
            <a:r>
              <a:rPr lang="es-419" sz="1400" dirty="0">
                <a:solidFill>
                  <a:schemeClr val="tx2"/>
                </a:solidFill>
                <a:latin typeface="+mj-lt"/>
              </a:rPr>
              <a:t> Honduras</a:t>
            </a:r>
          </a:p>
        </p:txBody>
      </p:sp>
      <p:pic>
        <p:nvPicPr>
          <p:cNvPr id="26" name="Picture 10" descr="Centenario del Canal de Panamá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87" y="3454677"/>
            <a:ext cx="2027562" cy="75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Duke Energ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"/>
          <a:stretch/>
        </p:blipFill>
        <p:spPr bwMode="auto">
          <a:xfrm>
            <a:off x="7786967" y="3970024"/>
            <a:ext cx="1040945" cy="3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://www.ucateci.edu.do/images/LOGO%20PARA%20WE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04" y="5504097"/>
            <a:ext cx="1490210" cy="75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Scotiabank®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18" y="4450894"/>
            <a:ext cx="1560736" cy="2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Nestlé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66" y="4969006"/>
            <a:ext cx="3547032" cy="4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78563" y="2339192"/>
            <a:ext cx="678305" cy="789999"/>
            <a:chOff x="4231958" y="2934871"/>
            <a:chExt cx="678305" cy="789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958" y="2934871"/>
              <a:ext cx="678305" cy="5007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97845" y="3417093"/>
              <a:ext cx="520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Peru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14682" y="1151362"/>
            <a:ext cx="1587229" cy="840883"/>
            <a:chOff x="3788347" y="1701171"/>
            <a:chExt cx="1216055" cy="7037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347" y="1701171"/>
              <a:ext cx="1216055" cy="6505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160136" y="2147360"/>
              <a:ext cx="596483" cy="257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Ecuador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57587" y="2501334"/>
            <a:ext cx="725819" cy="1093782"/>
            <a:chOff x="7530598" y="4148467"/>
            <a:chExt cx="725819" cy="10937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598" y="4148467"/>
              <a:ext cx="624189" cy="71625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42119" y="4934472"/>
              <a:ext cx="714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Mexico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967669" y="4198819"/>
            <a:ext cx="110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ACP Panama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86" y="3147449"/>
            <a:ext cx="682378" cy="6858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668477" y="3816136"/>
            <a:ext cx="91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Nicaragua</a:t>
            </a:r>
          </a:p>
        </p:txBody>
      </p:sp>
    </p:spTree>
    <p:extLst>
      <p:ext uri="{BB962C8B-B14F-4D97-AF65-F5344CB8AC3E}">
        <p14:creationId xmlns:p14="http://schemas.microsoft.com/office/powerpoint/2010/main" val="19196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405163" y="311932"/>
            <a:ext cx="4417383" cy="6397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2400" dirty="0"/>
              <a:t>Acreditaciones y Garantía</a:t>
            </a:r>
            <a:endParaRPr lang="es-419" sz="2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7239" y="1500675"/>
            <a:ext cx="51853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  <a:latin typeface="+mj-lt"/>
              </a:rPr>
              <a:t>UL verificado y UL holograma - </a:t>
            </a:r>
            <a:r>
              <a:rPr lang="es-ES" sz="1600" dirty="0">
                <a:solidFill>
                  <a:schemeClr val="tx2"/>
                </a:solidFill>
                <a:latin typeface="+mj-lt"/>
              </a:rPr>
              <a:t>Estricta certificación de Transmisión que respalda las Categorías 5E, 6 y 6A  Verificadas UL.  Así como al registro UL del tipo de chaqueta retardante al fuego CM, CMR, CMX.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tx2"/>
                </a:solidFill>
                <a:latin typeface="+mj-lt"/>
              </a:rPr>
              <a:t>Identificador holográfico de UL. Ofreciendo seguridad contra productos no certificables o réplicas.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tx2"/>
                </a:solidFill>
                <a:latin typeface="+mj-lt"/>
              </a:rPr>
              <a:t>NEWLINK protege la inversión de sus clientes.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8" descr="https://newlinkusa.files.wordpress.com/2015/03/hologram1.jpg?w=10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8" y="1295400"/>
            <a:ext cx="3048000" cy="213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 descr="newmax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52110603"/>
              </p:ext>
            </p:extLst>
          </p:nvPr>
        </p:nvGraphicFramePr>
        <p:xfrm>
          <a:off x="462969" y="3701150"/>
          <a:ext cx="2895599" cy="2247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380952" imgH="7287642" progId="Paint.Picture">
                  <p:embed/>
                </p:oleObj>
              </mc:Choice>
              <mc:Fallback>
                <p:oleObj name="Bitmap Image" r:id="rId3" imgW="9380952" imgH="7287642" progId="Paint.Picture">
                  <p:embed/>
                  <p:pic>
                    <p:nvPicPr>
                      <p:cNvPr id="11" name="Object 10" descr="newmax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69" y="3701150"/>
                        <a:ext cx="2895599" cy="2247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400800" y="4267200"/>
            <a:ext cx="2432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  <a:latin typeface="+mj-lt"/>
              </a:rPr>
              <a:t>Certificamos el Rendimiento</a:t>
            </a:r>
            <a:r>
              <a:rPr lang="es-ES" sz="1600" dirty="0">
                <a:solidFill>
                  <a:schemeClr val="tx2"/>
                </a:solidFill>
                <a:latin typeface="+mj-lt"/>
              </a:rPr>
              <a:t> de nuestras soluciones de Cableado Estructurado de acuerdo  a normas ISO/IEC 11801  y ANSI/TIA.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7CBA1-480E-4456-D3B1-FA48B1E58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38" y="3985892"/>
            <a:ext cx="2082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696940-1EAE-66C1-6BC5-A64F06E06B8A}"/>
              </a:ext>
            </a:extLst>
          </p:cNvPr>
          <p:cNvSpPr/>
          <p:nvPr/>
        </p:nvSpPr>
        <p:spPr>
          <a:xfrm>
            <a:off x="1881512" y="1622580"/>
            <a:ext cx="525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0" dirty="0">
                <a:effectLst/>
                <a:latin typeface="+mj-lt"/>
              </a:rPr>
              <a:t>Contacto:</a:t>
            </a:r>
          </a:p>
          <a:p>
            <a:r>
              <a:rPr lang="en-US" sz="2400" i="0" dirty="0">
                <a:effectLst/>
                <a:latin typeface="+mj-lt"/>
              </a:rPr>
              <a:t>Sandra Canales</a:t>
            </a:r>
          </a:p>
          <a:p>
            <a:endParaRPr lang="en-US" sz="2400" dirty="0"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400" dirty="0" err="1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scanales</a:t>
            </a:r>
            <a:r>
              <a:rPr lang="en-US" sz="2400" dirty="0" err="1">
                <a:latin typeface="+mj-lt"/>
              </a:rPr>
              <a:t>@</a:t>
            </a:r>
            <a:r>
              <a:rPr lang="en-US" sz="2400" u="sng" dirty="0" err="1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newlink-usa</a:t>
            </a:r>
            <a:r>
              <a:rPr lang="en-US" sz="2400" u="sng" dirty="0" err="1">
                <a:latin typeface="+mj-lt"/>
              </a:rPr>
              <a:t>.com</a:t>
            </a:r>
            <a:endParaRPr lang="en-US" sz="2400" i="0" dirty="0">
              <a:effectLst/>
              <a:latin typeface="+mj-lt"/>
            </a:endParaRPr>
          </a:p>
          <a:p>
            <a:r>
              <a:rPr lang="en-US" sz="2400" i="0" dirty="0">
                <a:effectLst/>
                <a:latin typeface="+mj-lt"/>
              </a:rPr>
              <a:t>support@</a:t>
            </a:r>
            <a:r>
              <a:rPr lang="en-US" sz="2400" u="sng" dirty="0">
                <a:latin typeface="+mj-lt"/>
              </a:rPr>
              <a:t>newlink-usa.com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+1-786-487-4233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www.newlink-usa.com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17CA0F-17F0-3D3D-63EA-C6A1D8241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490" t="10884" r="15306" b="7484"/>
          <a:stretch>
            <a:fillRect/>
          </a:stretch>
        </p:blipFill>
        <p:spPr>
          <a:xfrm>
            <a:off x="986315" y="3962400"/>
            <a:ext cx="895197" cy="910368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FD834799-DDEF-EB81-AA46-9D427C768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4739" y="3069116"/>
            <a:ext cx="719767" cy="719767"/>
          </a:xfrm>
          <a:prstGeom prst="rect">
            <a:avLst/>
          </a:prstGeom>
        </p:spPr>
      </p:pic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DDD54C1-F7BF-8539-C131-036E432CA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b="21667"/>
          <a:stretch>
            <a:fillRect/>
          </a:stretch>
        </p:blipFill>
        <p:spPr>
          <a:xfrm>
            <a:off x="5715000" y="2329866"/>
            <a:ext cx="2057401" cy="23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6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9906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NEWLINK CABLING SYSTEMS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175AFF-BA49-E0A7-2567-3E13A696A6DD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990600"/>
            <a:ext cx="7772400" cy="106680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NEWLINK CABLING SYSTEMS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0992D-7B26-C865-80D1-DA2501B53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5913387"/>
            <a:ext cx="1105128" cy="44781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blurRad="6350" stA="27000" endPos="20000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DD7-B5AA-6C40-94C3-47908FC14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3"/>
            <a:ext cx="9144000" cy="640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0E98FC-B910-B848-878E-17119BEAE9EE}"/>
              </a:ext>
            </a:extLst>
          </p:cNvPr>
          <p:cNvSpPr/>
          <p:nvPr/>
        </p:nvSpPr>
        <p:spPr>
          <a:xfrm>
            <a:off x="0" y="6400800"/>
            <a:ext cx="9143998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www.newlink-usa.com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F6822-F30C-0394-D6C8-F836B463924C}"/>
              </a:ext>
            </a:extLst>
          </p:cNvPr>
          <p:cNvSpPr/>
          <p:nvPr/>
        </p:nvSpPr>
        <p:spPr>
          <a:xfrm>
            <a:off x="-1" y="3987467"/>
            <a:ext cx="9143998" cy="569343"/>
          </a:xfrm>
          <a:prstGeom prst="rect">
            <a:avLst/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>
              <a:latin typeface="Salesforce Sans" panose="020B0505020202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CF779-7CAD-020C-2281-F7B043D80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60" y="1308120"/>
            <a:ext cx="3355675" cy="13712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4A19B9-9EFE-CF59-B8F5-47DE99D19ACA}"/>
              </a:ext>
            </a:extLst>
          </p:cNvPr>
          <p:cNvSpPr/>
          <p:nvPr/>
        </p:nvSpPr>
        <p:spPr>
          <a:xfrm>
            <a:off x="2285998" y="407208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Newlink…La Solución Completa!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420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00600" y="1866900"/>
            <a:ext cx="411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b="1" dirty="0">
                <a:solidFill>
                  <a:srgbClr val="0070C0"/>
                </a:solidFill>
                <a:latin typeface="+mn-lt"/>
              </a:rPr>
              <a:t>NEWLINK CABLING SYSTEMS </a:t>
            </a:r>
            <a:r>
              <a:rPr lang="es-419" sz="1600" dirty="0">
                <a:solidFill>
                  <a:schemeClr val="tx2"/>
                </a:solidFill>
                <a:latin typeface="+mn-lt"/>
              </a:rPr>
              <a:t>es un líder global con mas de </a:t>
            </a:r>
            <a:r>
              <a:rPr lang="es-419" sz="1600" b="1" dirty="0">
                <a:solidFill>
                  <a:schemeClr val="tx2"/>
                </a:solidFill>
                <a:latin typeface="+mn-lt"/>
              </a:rPr>
              <a:t>30 años de experiencia </a:t>
            </a:r>
            <a:r>
              <a:rPr lang="es-419" sz="1600" dirty="0">
                <a:solidFill>
                  <a:schemeClr val="tx2"/>
                </a:solidFill>
                <a:latin typeface="+mn-lt"/>
              </a:rPr>
              <a:t>en la manufactura y comercialización de</a:t>
            </a:r>
          </a:p>
          <a:p>
            <a:endParaRPr lang="es-419" sz="16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2"/>
                </a:solidFill>
                <a:latin typeface="+mn-lt"/>
              </a:rPr>
              <a:t>Cables de cobre y fibra óptica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2"/>
                </a:solidFill>
                <a:latin typeface="+mn-lt"/>
              </a:rPr>
              <a:t>Accesorios de interconexión e  infraestructura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2"/>
                </a:solidFill>
                <a:latin typeface="+mn-lt"/>
              </a:rPr>
              <a:t>Gabinetes y Escalerillas </a:t>
            </a:r>
            <a:r>
              <a:rPr lang="es-419" sz="1600" dirty="0" err="1">
                <a:solidFill>
                  <a:schemeClr val="tx2"/>
                </a:solidFill>
                <a:latin typeface="+mn-lt"/>
              </a:rPr>
              <a:t>Electrozincadas</a:t>
            </a:r>
            <a:endParaRPr lang="es-419" sz="16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419" sz="1600" dirty="0">
              <a:solidFill>
                <a:schemeClr val="tx2"/>
              </a:solidFill>
              <a:latin typeface="+mn-lt"/>
            </a:endParaRPr>
          </a:p>
          <a:p>
            <a:r>
              <a:rPr lang="es-419" sz="1600" dirty="0">
                <a:solidFill>
                  <a:schemeClr val="tx2"/>
                </a:solidFill>
                <a:latin typeface="+mn-lt"/>
              </a:rPr>
              <a:t>Utilizados para la transmisión de Voz, Datos y Video con un portafolio de productos de clase mundial.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248400" y="304800"/>
            <a:ext cx="2514600" cy="51555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/>
            <a:r>
              <a:rPr lang="es-US" sz="2400" kern="0" dirty="0">
                <a:latin typeface="+mn-lt"/>
              </a:rPr>
              <a:t>¿Quiénes</a:t>
            </a:r>
            <a:r>
              <a:rPr lang="en-US" sz="2400" kern="0" dirty="0">
                <a:latin typeface="+mn-lt"/>
              </a:rPr>
              <a:t> </a:t>
            </a:r>
            <a:r>
              <a:rPr lang="en-US" sz="2400" kern="0" dirty="0" err="1">
                <a:latin typeface="+mn-lt"/>
              </a:rPr>
              <a:t>somos</a:t>
            </a:r>
            <a:r>
              <a:rPr lang="en-US" sz="2400" kern="0" dirty="0">
                <a:latin typeface="+mn-lt"/>
              </a:rPr>
              <a:t>?</a:t>
            </a:r>
          </a:p>
        </p:txBody>
      </p:sp>
      <p:pic>
        <p:nvPicPr>
          <p:cNvPr id="3" name="Picture 2" descr="A person standing in front of a computer server&#10;&#10;AI-generated content may be incorrect.">
            <a:extLst>
              <a:ext uri="{FF2B5EF4-FFF2-40B4-BE49-F238E27FC236}">
                <a16:creationId xmlns:a16="http://schemas.microsoft.com/office/drawing/2014/main" id="{D12283B4-469E-0383-0243-064B6A4E5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7" y="1447800"/>
            <a:ext cx="3728884" cy="4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5299" y="1566974"/>
            <a:ext cx="36143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solidFill>
                  <a:srgbClr val="0070C0"/>
                </a:solidFill>
                <a:latin typeface="+mj-lt"/>
              </a:rPr>
              <a:t>Solución Completa</a:t>
            </a:r>
          </a:p>
          <a:p>
            <a:r>
              <a:rPr lang="es-419" sz="1600" dirty="0">
                <a:solidFill>
                  <a:schemeClr val="tx2"/>
                </a:solidFill>
                <a:latin typeface="+mj-lt"/>
              </a:rPr>
              <a:t>Incluye todo lo necesario para una instalación exitosa, bajo una misma marca y una misma garantía. Cables de cobre y fibra óptica, accesorios de conectividad y productos de infraestructura de comunicaciones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200400" y="278247"/>
            <a:ext cx="5631076" cy="6397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US" sz="2400" kern="0" dirty="0"/>
              <a:t>¿</a:t>
            </a:r>
            <a:r>
              <a:rPr lang="es-419" sz="2400" dirty="0"/>
              <a:t>Por qué Newlink es la solución ideal?</a:t>
            </a:r>
            <a:endParaRPr lang="es-419" sz="2400" dirty="0"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3756055"/>
            <a:ext cx="36905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dirty="0">
                <a:solidFill>
                  <a:srgbClr val="0070C0"/>
                </a:solidFill>
                <a:latin typeface="+mj-lt"/>
              </a:rPr>
              <a:t>Proyectos Complejos y Emblemáticos</a:t>
            </a:r>
          </a:p>
          <a:p>
            <a:r>
              <a:rPr lang="es-419" sz="1600" dirty="0">
                <a:solidFill>
                  <a:schemeClr val="tx2"/>
                </a:solidFill>
                <a:latin typeface="+mj-lt"/>
              </a:rPr>
              <a:t>Más de 1,000 proyectos ejecutados exitosamente durante los últimos 10 años en Latinoamérica y El Caribe, en sectores diversos como Gobierno, Salud, Banca y Seguros, Aeropuertos, Educación, Industria y Comercio. 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40B7E20-1F3C-D629-8BBD-03D5F08E3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/>
          <a:stretch/>
        </p:blipFill>
        <p:spPr>
          <a:xfrm>
            <a:off x="4261915" y="4084311"/>
            <a:ext cx="4175093" cy="2028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080-E0D5-1072-2197-60B82825A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40" y="1678326"/>
            <a:ext cx="4330161" cy="189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7F7307-585A-B3B7-6EC3-384DF60A57E7}"/>
              </a:ext>
            </a:extLst>
          </p:cNvPr>
          <p:cNvSpPr/>
          <p:nvPr/>
        </p:nvSpPr>
        <p:spPr>
          <a:xfrm>
            <a:off x="4800600" y="1308994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b="1" dirty="0">
                <a:solidFill>
                  <a:srgbClr val="0070C0"/>
                </a:solidFill>
                <a:latin typeface="+mj-lt"/>
              </a:rPr>
              <a:t>Esclusas del Canal de Panamá</a:t>
            </a:r>
            <a:endParaRPr lang="es-419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7E947-C589-25B1-12B8-4548AF1F3B3E}"/>
              </a:ext>
            </a:extLst>
          </p:cNvPr>
          <p:cNvSpPr/>
          <p:nvPr/>
        </p:nvSpPr>
        <p:spPr>
          <a:xfrm>
            <a:off x="4882086" y="3714979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419" b="1" dirty="0">
                <a:solidFill>
                  <a:srgbClr val="0070C0"/>
                </a:solidFill>
                <a:latin typeface="+mj-lt"/>
              </a:rPr>
              <a:t>Estadio Nacional de Beisbol</a:t>
            </a:r>
            <a:endParaRPr lang="es-419" sz="1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31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683" y="1240230"/>
            <a:ext cx="20550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b="1" dirty="0">
                <a:solidFill>
                  <a:srgbClr val="0070C0"/>
                </a:solidFill>
                <a:latin typeface="+mj-lt"/>
              </a:rPr>
              <a:t>Cableado UTP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Cables UL Verificados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Categorías 5E, 6 y 6A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Sin Blindaje UTP, con Blindaje STP (F/UT)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Interiores y Exteriores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GEL para Exteriores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Patch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Cords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Patch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Panels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y Conectores</a:t>
            </a:r>
          </a:p>
          <a:p>
            <a:endParaRPr lang="es-US" sz="1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80" descr="NEW-9805041B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34184">
            <a:off x="447430" y="1382999"/>
            <a:ext cx="1238320" cy="1333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2945" y="3775162"/>
            <a:ext cx="1989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b="1" dirty="0">
                <a:solidFill>
                  <a:srgbClr val="0070C0"/>
                </a:solidFill>
                <a:latin typeface="+mj-lt"/>
              </a:rPr>
              <a:t>Fibra Óptica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OS1 y OS2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OM1, OM2, OM3 y OM4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ADSS y Subterráneos Armados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Interiores y Exteriores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ODFs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Pigtails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Patch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Cords</a:t>
            </a:r>
            <a:r>
              <a:rPr lang="es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SC, ST, LC, </a:t>
            </a:r>
            <a:r>
              <a:rPr lang="es-US" sz="14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etc</a:t>
            </a:r>
            <a:endParaRPr lang="es-US" sz="14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714267"/>
              </p:ext>
            </p:extLst>
          </p:nvPr>
        </p:nvGraphicFramePr>
        <p:xfrm>
          <a:off x="487489" y="3954032"/>
          <a:ext cx="1348927" cy="112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580952" imgH="1314286" progId="PBrush">
                  <p:embed/>
                </p:oleObj>
              </mc:Choice>
              <mc:Fallback>
                <p:oleObj name="Bitmap Image" r:id="rId4" imgW="1580952" imgH="1314286" progId="PBrush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89" y="3954032"/>
                        <a:ext cx="1348927" cy="1122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504523"/>
              </p:ext>
            </p:extLst>
          </p:nvPr>
        </p:nvGraphicFramePr>
        <p:xfrm>
          <a:off x="584413" y="5343412"/>
          <a:ext cx="1105501" cy="852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790476" imgH="2152951" progId="PBrush">
                  <p:embed/>
                </p:oleObj>
              </mc:Choice>
              <mc:Fallback>
                <p:oleObj name="Bitmap Image" r:id="rId6" imgW="2790476" imgH="2152951" progId="PBrush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413" y="5343412"/>
                        <a:ext cx="1105501" cy="8527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>
            <a:cxnSpLocks/>
          </p:cNvCxnSpPr>
          <p:nvPr/>
        </p:nvCxnSpPr>
        <p:spPr>
          <a:xfrm>
            <a:off x="4495800" y="1259724"/>
            <a:ext cx="0" cy="509142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463">
            <a:off x="505090" y="2918238"/>
            <a:ext cx="1264148" cy="714569"/>
          </a:xfrm>
          <a:prstGeom prst="rect">
            <a:avLst/>
          </a:prstGeom>
        </p:spPr>
      </p:pic>
      <p:pic>
        <p:nvPicPr>
          <p:cNvPr id="18" name="Picture 21" descr="40000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41" y="1913598"/>
            <a:ext cx="731604" cy="77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H="1">
            <a:off x="259045" y="3749118"/>
            <a:ext cx="8441989" cy="520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58592" y="1237131"/>
            <a:ext cx="2136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b="1" dirty="0" err="1">
                <a:solidFill>
                  <a:srgbClr val="0070C0"/>
                </a:solidFill>
                <a:latin typeface="+mj-lt"/>
              </a:rPr>
              <a:t>Cabletrays</a:t>
            </a:r>
            <a:r>
              <a:rPr lang="es-ES" sz="1400" b="1" dirty="0">
                <a:solidFill>
                  <a:srgbClr val="0070C0"/>
                </a:solidFill>
                <a:latin typeface="+mj-lt"/>
              </a:rPr>
              <a:t> 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Escalerillas metálicas flexibles </a:t>
            </a:r>
            <a:r>
              <a:rPr lang="es-ES" sz="1400" dirty="0" err="1">
                <a:solidFill>
                  <a:schemeClr val="tx2"/>
                </a:solidFill>
                <a:latin typeface="+mj-lt"/>
              </a:rPr>
              <a:t>Electrozincadas</a:t>
            </a:r>
            <a:endParaRPr lang="es-ES" sz="1400" dirty="0">
              <a:solidFill>
                <a:schemeClr val="tx2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Accesorios de montaje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infraestructura de soporte a cables de datos, voz, video, potencia, seguridad, instrumentación y control.</a:t>
            </a:r>
            <a:endParaRPr lang="en-US" sz="1400" dirty="0">
              <a:latin typeface="+mj-lt"/>
            </a:endParaRPr>
          </a:p>
        </p:txBody>
      </p:sp>
      <p:pic>
        <p:nvPicPr>
          <p:cNvPr id="21" name="Picture 20" descr="https://newlinkusa.files.wordpress.com/2015/03/cabletrays1.jpg?w=1024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657" y="1939304"/>
            <a:ext cx="1925011" cy="89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https://newlinkusa.files.wordpress.com/2015/03/0918030.jpg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65" y="4120919"/>
            <a:ext cx="1208957" cy="113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Rack Steel 7' x 19&quot;  45UR Black (threaded holes)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25" y="4091554"/>
            <a:ext cx="813875" cy="18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50571" y="3739832"/>
            <a:ext cx="2136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0070C0"/>
                </a:solidFill>
                <a:latin typeface="+mj-lt"/>
              </a:rPr>
              <a:t>Gabinetes y Racks</a:t>
            </a:r>
            <a:endParaRPr lang="en-US" sz="1400" b="1" dirty="0">
              <a:solidFill>
                <a:srgbClr val="0070C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Gabinetes de piso y pared para Datos, Telefonía y Servidores.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Puertas perforadas o de vidrio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tx2"/>
                </a:solidFill>
                <a:latin typeface="+mj-lt"/>
              </a:rPr>
              <a:t>T</a:t>
            </a:r>
            <a:r>
              <a:rPr lang="es-US" sz="1400" dirty="0" err="1">
                <a:solidFill>
                  <a:schemeClr val="tx2"/>
                </a:solidFill>
                <a:latin typeface="+mj-lt"/>
              </a:rPr>
              <a:t>omas</a:t>
            </a:r>
            <a:r>
              <a:rPr lang="es-US" sz="1400" dirty="0">
                <a:solidFill>
                  <a:schemeClr val="tx2"/>
                </a:solidFill>
                <a:latin typeface="+mj-lt"/>
              </a:rPr>
              <a:t> de poder de 8, 10 y 20 salidas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</a:rPr>
              <a:t>Ventiladores internos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sz="1400" dirty="0">
                <a:solidFill>
                  <a:schemeClr val="tx2"/>
                </a:solidFill>
                <a:latin typeface="+mj-lt"/>
              </a:rPr>
              <a:t>Organización de cables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BBB85E-1105-3BE0-B377-2287724FECCC}"/>
              </a:ext>
            </a:extLst>
          </p:cNvPr>
          <p:cNvSpPr txBox="1">
            <a:spLocks/>
          </p:cNvSpPr>
          <p:nvPr/>
        </p:nvSpPr>
        <p:spPr>
          <a:xfrm>
            <a:off x="3276600" y="381000"/>
            <a:ext cx="5486400" cy="71717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dirty="0"/>
              <a:t>Nuestros </a:t>
            </a:r>
            <a:r>
              <a:rPr lang="es-ES" sz="2400" dirty="0"/>
              <a:t>Productos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5369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ene, warehouse, shop&#10;&#10;Description automatically generated">
            <a:extLst>
              <a:ext uri="{FF2B5EF4-FFF2-40B4-BE49-F238E27FC236}">
                <a16:creationId xmlns:a16="http://schemas.microsoft.com/office/drawing/2014/main" id="{4676E582-A973-1F2E-3504-B5F5CA30C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" b="7355"/>
          <a:stretch/>
        </p:blipFill>
        <p:spPr>
          <a:xfrm>
            <a:off x="685800" y="1523756"/>
            <a:ext cx="3508342" cy="429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902808A-929F-0726-1D86-F8CB2A3EE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7200" y="1523756"/>
            <a:ext cx="4038600" cy="762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Mayoristas, Retail y </a:t>
            </a:r>
            <a:r>
              <a:rPr lang="en-US" sz="2000" dirty="0" err="1">
                <a:solidFill>
                  <a:schemeClr val="tx2"/>
                </a:solidFill>
                <a:latin typeface="+mj-lt"/>
              </a:rPr>
              <a:t>Eléctrico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5AE35A-EE0E-BD3E-1E2D-4E044575A8F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4267200" y="304800"/>
            <a:ext cx="4495800" cy="5635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US" sz="2400" kern="0" dirty="0"/>
              <a:t>¿</a:t>
            </a:r>
            <a:r>
              <a:rPr lang="es-ES" sz="2400" kern="0" dirty="0"/>
              <a:t>Dónde está </a:t>
            </a:r>
            <a:r>
              <a:rPr lang="es-ES" sz="2400" dirty="0"/>
              <a:t>presente Newlink?</a:t>
            </a:r>
            <a:endParaRPr lang="es-419" sz="2400" kern="0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FC0768D-9455-84F2-95FA-A86F8B72F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/>
        </p:blipFill>
        <p:spPr>
          <a:xfrm>
            <a:off x="5232122" y="2019300"/>
            <a:ext cx="3023156" cy="376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77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31938" y="42714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31938" y="45000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31938" y="4728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11" name="Picture 2" descr="Image may contain: one or more people, people standing, sky and out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00" t="-135" r="3600" b="45187"/>
          <a:stretch/>
        </p:blipFill>
        <p:spPr bwMode="auto">
          <a:xfrm>
            <a:off x="533400" y="1981200"/>
            <a:ext cx="3548921" cy="346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9600" y="1366311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kern="0" dirty="0">
                <a:solidFill>
                  <a:schemeClr val="tx2"/>
                </a:solidFill>
                <a:latin typeface="+mn-lt"/>
              </a:rPr>
              <a:t>Canales comerciales Multi-Marca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US" kern="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US" kern="0" dirty="0">
                <a:solidFill>
                  <a:schemeClr val="tx2"/>
                </a:solidFill>
                <a:latin typeface="+mn-lt"/>
              </a:rPr>
              <a:t>Especializados en soluciones de Iluminación, Electricidad y Redes para Voz/Datos/Video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35E8A50-081B-EB6C-0A73-15D62202028A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0" y="304800"/>
            <a:ext cx="4662434" cy="7278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kern="0" dirty="0">
                <a:latin typeface="+mn-lt"/>
              </a:rPr>
              <a:t>Canales Comerciales Multi-Marca</a:t>
            </a:r>
            <a:endParaRPr lang="es-419" sz="2400" kern="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42800-124A-B479-7065-98B17F443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80" r="24308" b="42703"/>
          <a:stretch>
            <a:fillRect/>
          </a:stretch>
        </p:blipFill>
        <p:spPr>
          <a:xfrm>
            <a:off x="4455195" y="2976133"/>
            <a:ext cx="3684749" cy="295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11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ño nuevo, proyectos nuevos con SINSA - Empresas - Confidencial">
            <a:extLst>
              <a:ext uri="{FF2B5EF4-FFF2-40B4-BE49-F238E27FC236}">
                <a16:creationId xmlns:a16="http://schemas.microsoft.com/office/drawing/2014/main" id="{A5E1913A-0CFC-3A9C-0292-42DE1842F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5" t="17631" b="13272"/>
          <a:stretch>
            <a:fillRect/>
          </a:stretch>
        </p:blipFill>
        <p:spPr bwMode="auto">
          <a:xfrm>
            <a:off x="990600" y="3657600"/>
            <a:ext cx="3719543" cy="2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erca De - Almacenes Vidrí">
            <a:extLst>
              <a:ext uri="{FF2B5EF4-FFF2-40B4-BE49-F238E27FC236}">
                <a16:creationId xmlns:a16="http://schemas.microsoft.com/office/drawing/2014/main" id="{8C92A976-3B33-CDC9-1E77-DBD425977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3180" b="14337"/>
          <a:stretch>
            <a:fillRect/>
          </a:stretch>
        </p:blipFill>
        <p:spPr bwMode="auto">
          <a:xfrm>
            <a:off x="671543" y="1600199"/>
            <a:ext cx="4205257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esde Honduras, Sel Store ofrece eficiencia energética">
            <a:extLst>
              <a:ext uri="{FF2B5EF4-FFF2-40B4-BE49-F238E27FC236}">
                <a16:creationId xmlns:a16="http://schemas.microsoft.com/office/drawing/2014/main" id="{EFC5E33E-7A06-1366-71F9-55A3065B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00299"/>
            <a:ext cx="33528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34115-A204-5473-F006-5DBC104EBEE9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0" y="304800"/>
            <a:ext cx="4662434" cy="7278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kern="0" dirty="0">
                <a:latin typeface="+mn-lt"/>
              </a:rPr>
              <a:t>Canales Comerciales Multi-Marca</a:t>
            </a:r>
            <a:endParaRPr lang="es-419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419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DB68-F4BA-20A9-432D-C318DEE4D86B}"/>
              </a:ext>
            </a:extLst>
          </p:cNvPr>
          <p:cNvSpPr txBox="1">
            <a:spLocks/>
          </p:cNvSpPr>
          <p:nvPr/>
        </p:nvSpPr>
        <p:spPr>
          <a:xfrm>
            <a:off x="3200400" y="356794"/>
            <a:ext cx="5486400" cy="71717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400" dirty="0"/>
              <a:t>Casos de Éxito</a:t>
            </a:r>
            <a:endParaRPr lang="en-GB" sz="24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269EB8A-62AC-E74E-08F2-3B62E632E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3"/>
          <a:stretch/>
        </p:blipFill>
        <p:spPr>
          <a:xfrm>
            <a:off x="612774" y="1913858"/>
            <a:ext cx="3959733" cy="1923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ED12AC-57C7-68D0-8D1A-CEB24C13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4" y="4265746"/>
            <a:ext cx="3094575" cy="2056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2CE8D-6A5C-B4AF-63C7-3D1FC3EC2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44" y="4427474"/>
            <a:ext cx="4330161" cy="18944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81B44-7DBB-E9CB-C500-C0799198CEC4}"/>
              </a:ext>
            </a:extLst>
          </p:cNvPr>
          <p:cNvSpPr/>
          <p:nvPr/>
        </p:nvSpPr>
        <p:spPr>
          <a:xfrm>
            <a:off x="612775" y="1305310"/>
            <a:ext cx="395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  <a:latin typeface="+mj-lt"/>
              </a:rPr>
              <a:t>Estadio Nacional Dennis </a:t>
            </a:r>
            <a:r>
              <a:rPr lang="es-ES" sz="1600" b="1" dirty="0" err="1">
                <a:solidFill>
                  <a:srgbClr val="0070C0"/>
                </a:solidFill>
                <a:latin typeface="+mj-lt"/>
              </a:rPr>
              <a:t>Martinez</a:t>
            </a:r>
            <a:r>
              <a:rPr lang="es-ES" sz="1600" b="1" dirty="0">
                <a:solidFill>
                  <a:srgbClr val="0070C0"/>
                </a:solidFill>
                <a:latin typeface="+mj-lt"/>
              </a:rPr>
              <a:t> - Nicaragua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8D6C6-7FD6-6C77-D62D-6F40766EE47A}"/>
              </a:ext>
            </a:extLst>
          </p:cNvPr>
          <p:cNvSpPr/>
          <p:nvPr/>
        </p:nvSpPr>
        <p:spPr>
          <a:xfrm>
            <a:off x="527094" y="3919643"/>
            <a:ext cx="31802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  <a:latin typeface="+mj-lt"/>
              </a:rPr>
              <a:t>Correos del Ecuador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5C19C5-DEC4-7D6D-45C6-D0BCECE45568}"/>
              </a:ext>
            </a:extLst>
          </p:cNvPr>
          <p:cNvSpPr/>
          <p:nvPr/>
        </p:nvSpPr>
        <p:spPr>
          <a:xfrm>
            <a:off x="4207344" y="4084651"/>
            <a:ext cx="43301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  <a:latin typeface="+mj-lt"/>
              </a:rPr>
              <a:t>Esclusas del Canal de Panamá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43750-6B83-05DF-10C9-BBDA69F0C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60" y="1876488"/>
            <a:ext cx="3312245" cy="22081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0558D4-42C2-C3EC-ABEF-0358AAB7B281}"/>
              </a:ext>
            </a:extLst>
          </p:cNvPr>
          <p:cNvSpPr/>
          <p:nvPr/>
        </p:nvSpPr>
        <p:spPr>
          <a:xfrm>
            <a:off x="5225260" y="1305309"/>
            <a:ext cx="3312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  <a:latin typeface="+mj-lt"/>
              </a:rPr>
              <a:t>Instituto Superior Tecnológico de las FF.AA. de Perú</a:t>
            </a:r>
          </a:p>
        </p:txBody>
      </p:sp>
    </p:spTree>
    <p:extLst>
      <p:ext uri="{BB962C8B-B14F-4D97-AF65-F5344CB8AC3E}">
        <p14:creationId xmlns:p14="http://schemas.microsoft.com/office/powerpoint/2010/main" val="144481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CBB94A-9BD0-6DAB-9843-AA8336084A49}"/>
              </a:ext>
            </a:extLst>
          </p:cNvPr>
          <p:cNvSpPr/>
          <p:nvPr/>
        </p:nvSpPr>
        <p:spPr>
          <a:xfrm>
            <a:off x="612775" y="1305310"/>
            <a:ext cx="260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</a:rPr>
              <a:t>Cervecería Costa Rica</a:t>
            </a:r>
          </a:p>
        </p:txBody>
      </p:sp>
      <p:pic>
        <p:nvPicPr>
          <p:cNvPr id="4" name="Picture 2" descr="https://mlsvc01-prod.s3.amazonaws.com/99ab5327be/21fdcda6-3f4f-439c-9621-3c479bb25f9f.jpg">
            <a:extLst>
              <a:ext uri="{FF2B5EF4-FFF2-40B4-BE49-F238E27FC236}">
                <a16:creationId xmlns:a16="http://schemas.microsoft.com/office/drawing/2014/main" id="{A7FB3170-4173-6294-331F-37E3710CF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43864"/>
            <a:ext cx="3806825" cy="18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3F0F5-1E24-69B0-CB3C-A8C053B2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4091453"/>
            <a:ext cx="3173908" cy="2262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080B32-39FB-8487-282B-14BA137D6A63}"/>
              </a:ext>
            </a:extLst>
          </p:cNvPr>
          <p:cNvSpPr/>
          <p:nvPr/>
        </p:nvSpPr>
        <p:spPr>
          <a:xfrm>
            <a:off x="612775" y="3752899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err="1">
                <a:solidFill>
                  <a:srgbClr val="0070C0"/>
                </a:solidFill>
              </a:rPr>
              <a:t>Playground</a:t>
            </a:r>
            <a:r>
              <a:rPr lang="es-ES" sz="1600" b="1" dirty="0">
                <a:solidFill>
                  <a:srgbClr val="0070C0"/>
                </a:solidFill>
              </a:rPr>
              <a:t> Oxígeno Heredia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39399-CC89-624B-7A6E-291384D61474}"/>
              </a:ext>
            </a:extLst>
          </p:cNvPr>
          <p:cNvSpPr/>
          <p:nvPr/>
        </p:nvSpPr>
        <p:spPr>
          <a:xfrm>
            <a:off x="4509929" y="1182199"/>
            <a:ext cx="4027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  <a:latin typeface="+mj-lt"/>
              </a:rPr>
              <a:t>Fundación Omar Dengo y </a:t>
            </a:r>
          </a:p>
          <a:p>
            <a:r>
              <a:rPr lang="es-ES" sz="1600" b="1" dirty="0">
                <a:solidFill>
                  <a:srgbClr val="0070C0"/>
                </a:solidFill>
                <a:latin typeface="+mj-lt"/>
              </a:rPr>
              <a:t>Ministerio De Educación Pública - Costa Rica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C1C44-8111-7285-3ACB-4E978B038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9" y="1766974"/>
            <a:ext cx="4027576" cy="20896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3D0DC4-F012-E804-DD26-403BD2CB6CDC}"/>
              </a:ext>
            </a:extLst>
          </p:cNvPr>
          <p:cNvSpPr/>
          <p:nvPr/>
        </p:nvSpPr>
        <p:spPr>
          <a:xfrm>
            <a:off x="4127095" y="3856659"/>
            <a:ext cx="4530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70C0"/>
                </a:solidFill>
                <a:latin typeface="+mj-lt"/>
              </a:rPr>
              <a:t>Aeropuerto Internacional Juan Santa María - Costa Rica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886CD-591F-EE98-C6BF-FFE703E45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95" y="4441434"/>
            <a:ext cx="4530222" cy="18580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A70D68-B427-038D-BBB4-E4F6EB275962}"/>
              </a:ext>
            </a:extLst>
          </p:cNvPr>
          <p:cNvSpPr txBox="1">
            <a:spLocks/>
          </p:cNvSpPr>
          <p:nvPr/>
        </p:nvSpPr>
        <p:spPr>
          <a:xfrm>
            <a:off x="3276600" y="341029"/>
            <a:ext cx="5486400" cy="71717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ES" sz="2400" dirty="0"/>
              <a:t>Casos de Éxito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1134158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TP001136796</AuthoringAssetId>
    <AssetId xmlns="145c5697-5eb5-440b-b2f1-a8273fb59250">TS001136796</AssetId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7F41DE-AA34-4959-937B-D53EF5708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B4F9341-0C59-4981-9BEE-ACF7FCB7248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45c5697-5eb5-440b-b2f1-a8273fb5925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E0BE0A-039D-401C-84CC-950ADC1AEA7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DF5BCA28-9599-4DB2-8E24-422C0F2068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TS001136796</Template>
  <TotalTime>19283</TotalTime>
  <Words>584</Words>
  <Application>Microsoft Macintosh PowerPoint</Application>
  <PresentationFormat>On-screen Show (4:3)</PresentationFormat>
  <Paragraphs>95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Courier New</vt:lpstr>
      <vt:lpstr>Salesforce Sans</vt:lpstr>
      <vt:lpstr>Wingdings</vt:lpstr>
      <vt:lpstr>2_Office Theme</vt:lpstr>
      <vt:lpstr>1_Office Theme</vt:lpstr>
      <vt:lpstr>Office Theme</vt:lpstr>
      <vt:lpstr>Bitmap Image</vt:lpstr>
      <vt:lpstr>NEWLINK CABLING SYSTEMS</vt:lpstr>
      <vt:lpstr>PowerPoint Presentation</vt:lpstr>
      <vt:lpstr>PowerPoint Presentation</vt:lpstr>
      <vt:lpstr>PowerPoint Presentation</vt:lpstr>
      <vt:lpstr>¿Dónde está presente Newlink?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NEWLINK CABLING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Newlink</dc:creator>
  <cp:lastModifiedBy>Vanessa Caroli</cp:lastModifiedBy>
  <cp:revision>181</cp:revision>
  <dcterms:created xsi:type="dcterms:W3CDTF">2013-07-03T17:52:40Z</dcterms:created>
  <dcterms:modified xsi:type="dcterms:W3CDTF">2026-01-07T14:43:31Z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rkets">
    <vt:lpwstr/>
  </property>
  <property fmtid="{D5CDD505-2E9C-101B-9397-08002B2CF9AE}" pid="3" name="AssetType">
    <vt:lpwstr>TP</vt:lpwstr>
  </property>
  <property fmtid="{D5CDD505-2E9C-101B-9397-08002B2CF9AE}" pid="4" name="BugNumber">
    <vt:lpwstr>490681L</vt:lpwstr>
  </property>
  <property fmtid="{D5CDD505-2E9C-101B-9397-08002B2CF9AE}" pid="5" name="TPInstallLocation">
    <vt:lpwstr>{Document Themes}</vt:lpwstr>
  </property>
  <property fmtid="{D5CDD505-2E9C-101B-9397-08002B2CF9AE}" pid="6" name="PrimaryImageGen">
    <vt:lpwstr>1</vt:lpwstr>
  </property>
  <property fmtid="{D5CDD505-2E9C-101B-9397-08002B2CF9AE}" pid="7" name="display_urn:schemas-microsoft-com:office:office#APAuthor">
    <vt:lpwstr>REDMOND\cynvey</vt:lpwstr>
  </property>
  <property fmtid="{D5CDD505-2E9C-101B-9397-08002B2CF9AE}" pid="8" name="APAuthor">
    <vt:lpwstr>191</vt:lpwstr>
  </property>
  <property fmtid="{D5CDD505-2E9C-101B-9397-08002B2CF9AE}" pid="9" name="Milestone">
    <vt:lpwstr>Continuous</vt:lpwstr>
  </property>
  <property fmtid="{D5CDD505-2E9C-101B-9397-08002B2CF9AE}" pid="10" name="TPAppVersion">
    <vt:lpwstr>11</vt:lpwstr>
  </property>
  <property fmtid="{D5CDD505-2E9C-101B-9397-08002B2CF9AE}" pid="11" name="TPCommandLine">
    <vt:lpwstr>{PP} {FilePath}</vt:lpwstr>
  </property>
  <property fmtid="{D5CDD505-2E9C-101B-9397-08002B2CF9AE}" pid="12" name="AssetId">
    <vt:lpwstr>TS001136796</vt:lpwstr>
  </property>
  <property fmtid="{D5CDD505-2E9C-101B-9397-08002B2CF9AE}" pid="13" name="IsSearchable">
    <vt:lpwstr>0</vt:lpwstr>
  </property>
  <property fmtid="{D5CDD505-2E9C-101B-9397-08002B2CF9AE}" pid="14" name="NumericId">
    <vt:lpwstr>-1.00000000000000</vt:lpwstr>
  </property>
  <property fmtid="{D5CDD505-2E9C-101B-9397-08002B2CF9AE}" pid="15" name="PublishTargets">
    <vt:lpwstr>OfficeOnline</vt:lpwstr>
  </property>
  <property fmtid="{D5CDD505-2E9C-101B-9397-08002B2CF9AE}" pid="16" name="TPLaunchHelpLinkType">
    <vt:lpwstr>Template</vt:lpwstr>
  </property>
  <property fmtid="{D5CDD505-2E9C-101B-9397-08002B2CF9AE}" pid="17" name="TPFriendlyName">
    <vt:lpwstr>Sample presentation slides (Sliver droplets design)</vt:lpwstr>
  </property>
  <property fmtid="{D5CDD505-2E9C-101B-9397-08002B2CF9AE}" pid="18" name="display_urn:schemas-microsoft-com:office:office#APEditor">
    <vt:lpwstr>REDMOND\v-luannv</vt:lpwstr>
  </property>
  <property fmtid="{D5CDD505-2E9C-101B-9397-08002B2CF9AE}" pid="19" name="APEditor">
    <vt:lpwstr>92</vt:lpwstr>
  </property>
  <property fmtid="{D5CDD505-2E9C-101B-9397-08002B2CF9AE}" pid="20" name="Provider">
    <vt:lpwstr>EY001138790</vt:lpwstr>
  </property>
  <property fmtid="{D5CDD505-2E9C-101B-9397-08002B2CF9AE}" pid="21" name="SourceTitle">
    <vt:lpwstr>Sample presentation slides (Sliver droplets design)</vt:lpwstr>
  </property>
  <property fmtid="{D5CDD505-2E9C-101B-9397-08002B2CF9AE}" pid="22" name="TPApplication">
    <vt:lpwstr>PowerPoint</vt:lpwstr>
  </property>
  <property fmtid="{D5CDD505-2E9C-101B-9397-08002B2CF9AE}" pid="23" name="TPLaunchHelpLink">
    <vt:lpwstr/>
  </property>
  <property fmtid="{D5CDD505-2E9C-101B-9397-08002B2CF9AE}" pid="24" name="TemplateType">
    <vt:lpwstr>Presentations</vt:lpwstr>
  </property>
  <property fmtid="{D5CDD505-2E9C-101B-9397-08002B2CF9AE}" pid="25" name="OpenTemplate">
    <vt:lpwstr>1</vt:lpwstr>
  </property>
  <property fmtid="{D5CDD505-2E9C-101B-9397-08002B2CF9AE}" pid="26" name="UACurrentWords">
    <vt:lpwstr>0</vt:lpwstr>
  </property>
  <property fmtid="{D5CDD505-2E9C-101B-9397-08002B2CF9AE}" pid="27" name="UALocRecommendation">
    <vt:lpwstr>Localize</vt:lpwstr>
  </property>
  <property fmtid="{D5CDD505-2E9C-101B-9397-08002B2CF9AE}" pid="28" name="Applications">
    <vt:lpwstr>66;#PowerPoint - Design Templt 2003;#64;#PowerPoint 2003;#67;#PowerPoint - Design Templt 12;#182;#Office XP;#65;#Microsoft Office PowerPoint 2007;#79;#Template 12</vt:lpwstr>
  </property>
  <property fmtid="{D5CDD505-2E9C-101B-9397-08002B2CF9AE}" pid="29" name="TemplateStatus">
    <vt:lpwstr>Complete</vt:lpwstr>
  </property>
  <property fmtid="{D5CDD505-2E9C-101B-9397-08002B2CF9AE}" pid="30" name="ContentTypeId">
    <vt:lpwstr>0x0101006025706CF4CD034688BEBAE97A2E701D020200C3831ACA17D8814887A164412888521E</vt:lpwstr>
  </property>
  <property fmtid="{D5CDD505-2E9C-101B-9397-08002B2CF9AE}" pid="31" name="IsDeleted">
    <vt:lpwstr>0</vt:lpwstr>
  </property>
  <property fmtid="{D5CDD505-2E9C-101B-9397-08002B2CF9AE}" pid="32" name="ShowIn">
    <vt:lpwstr>Show everywhere</vt:lpwstr>
  </property>
  <property fmtid="{D5CDD505-2E9C-101B-9397-08002B2CF9AE}" pid="33" name="PublishStatusLookup">
    <vt:lpwstr>259161</vt:lpwstr>
  </property>
  <property fmtid="{D5CDD505-2E9C-101B-9397-08002B2CF9AE}" pid="34" name="TPClientViewer">
    <vt:lpwstr>Microsoft Office PowerPoint</vt:lpwstr>
  </property>
  <property fmtid="{D5CDD505-2E9C-101B-9397-08002B2CF9AE}" pid="35" name="TPComponent">
    <vt:lpwstr>PPTFiles</vt:lpwstr>
  </property>
  <property fmtid="{D5CDD505-2E9C-101B-9397-08002B2CF9AE}" pid="36" name="TPNamespace">
    <vt:lpwstr>POWERPNT</vt:lpwstr>
  </property>
  <property fmtid="{D5CDD505-2E9C-101B-9397-08002B2CF9AE}" pid="37" name="APTrustLevel">
    <vt:lpwstr>1.00000000000000</vt:lpwstr>
  </property>
  <property fmtid="{D5CDD505-2E9C-101B-9397-08002B2CF9AE}" pid="38" name="TrustLevel">
    <vt:lpwstr>Microsoft Managed Content</vt:lpwstr>
  </property>
  <property fmtid="{D5CDD505-2E9C-101B-9397-08002B2CF9AE}" pid="39" name="Content Type">
    <vt:lpwstr>OOFile</vt:lpwstr>
  </property>
  <property fmtid="{D5CDD505-2E9C-101B-9397-08002B2CF9AE}" pid="40" name="AuthoringAssetId">
    <vt:lpwstr>TP001136796</vt:lpwstr>
  </property>
  <property fmtid="{D5CDD505-2E9C-101B-9397-08002B2CF9AE}" pid="41" name="NumericAssetId">
    <vt:lpwstr/>
  </property>
  <property fmtid="{D5CDD505-2E9C-101B-9397-08002B2CF9AE}" pid="42" name="AppVer">
    <vt:lpwstr/>
  </property>
</Properties>
</file>